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80" r:id="rId5"/>
    <p:sldId id="256" r:id="rId6"/>
    <p:sldId id="260" r:id="rId7"/>
    <p:sldId id="270" r:id="rId8"/>
    <p:sldId id="271" r:id="rId9"/>
    <p:sldId id="273" r:id="rId10"/>
    <p:sldId id="277" r:id="rId11"/>
    <p:sldId id="278" r:id="rId12"/>
    <p:sldId id="274" r:id="rId13"/>
    <p:sldId id="276" r:id="rId14"/>
    <p:sldId id="281" r:id="rId15"/>
    <p:sldId id="282" r:id="rId16"/>
    <p:sldId id="284" r:id="rId17"/>
    <p:sldId id="28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8" d="100"/>
          <a:sy n="98" d="100"/>
        </p:scale>
        <p:origin x="8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CE2A9E-5133-48F9-AD5A-4C71F5849ABF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67450-10C0-4942-8CBD-04D7FE6A7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89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14;p6">
            <a:extLst>
              <a:ext uri="{FF2B5EF4-FFF2-40B4-BE49-F238E27FC236}">
                <a16:creationId xmlns:a16="http://schemas.microsoft.com/office/drawing/2014/main" id="{1B665B0B-12F6-CAB6-2CF0-9C4B47A417C2}"/>
              </a:ext>
            </a:extLst>
          </p:cNvPr>
          <p:cNvGrpSpPr/>
          <p:nvPr userDrawn="1"/>
        </p:nvGrpSpPr>
        <p:grpSpPr>
          <a:xfrm>
            <a:off x="336000" y="165188"/>
            <a:ext cx="11520000" cy="480000"/>
            <a:chOff x="-4661" y="58157"/>
            <a:chExt cx="9913261" cy="477202"/>
          </a:xfrm>
        </p:grpSpPr>
        <p:sp>
          <p:nvSpPr>
            <p:cNvPr id="8" name="Google Shape;115;p6">
              <a:extLst>
                <a:ext uri="{FF2B5EF4-FFF2-40B4-BE49-F238E27FC236}">
                  <a16:creationId xmlns:a16="http://schemas.microsoft.com/office/drawing/2014/main" id="{4473E9A1-2FC1-90E5-6DFD-8B544668DF7C}"/>
                </a:ext>
              </a:extLst>
            </p:cNvPr>
            <p:cNvSpPr/>
            <p:nvPr/>
          </p:nvSpPr>
          <p:spPr>
            <a:xfrm>
              <a:off x="-4661" y="6398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16;p6">
              <a:extLst>
                <a:ext uri="{FF2B5EF4-FFF2-40B4-BE49-F238E27FC236}">
                  <a16:creationId xmlns:a16="http://schemas.microsoft.com/office/drawing/2014/main" id="{C1EDA775-7DD1-89B2-AEAB-C40453BD6FCB}"/>
                </a:ext>
              </a:extLst>
            </p:cNvPr>
            <p:cNvSpPr/>
            <p:nvPr/>
          </p:nvSpPr>
          <p:spPr>
            <a:xfrm>
              <a:off x="1637031" y="5815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17;p6">
              <a:extLst>
                <a:ext uri="{FF2B5EF4-FFF2-40B4-BE49-F238E27FC236}">
                  <a16:creationId xmlns:a16="http://schemas.microsoft.com/office/drawing/2014/main" id="{1951D67A-E1C0-B198-6C3E-03697DF1E488}"/>
                </a:ext>
              </a:extLst>
            </p:cNvPr>
            <p:cNvSpPr/>
            <p:nvPr/>
          </p:nvSpPr>
          <p:spPr>
            <a:xfrm>
              <a:off x="3265231" y="6398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18;p6">
              <a:extLst>
                <a:ext uri="{FF2B5EF4-FFF2-40B4-BE49-F238E27FC236}">
                  <a16:creationId xmlns:a16="http://schemas.microsoft.com/office/drawing/2014/main" id="{3D9613D2-F147-3399-D62B-DDFD59CD4C17}"/>
                </a:ext>
              </a:extLst>
            </p:cNvPr>
            <p:cNvSpPr/>
            <p:nvPr/>
          </p:nvSpPr>
          <p:spPr>
            <a:xfrm>
              <a:off x="4893432" y="6980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19;p6">
              <a:extLst>
                <a:ext uri="{FF2B5EF4-FFF2-40B4-BE49-F238E27FC236}">
                  <a16:creationId xmlns:a16="http://schemas.microsoft.com/office/drawing/2014/main" id="{443919BC-8BC9-8D55-875A-A18C33FF04B7}"/>
                </a:ext>
              </a:extLst>
            </p:cNvPr>
            <p:cNvSpPr/>
            <p:nvPr/>
          </p:nvSpPr>
          <p:spPr>
            <a:xfrm>
              <a:off x="6521633" y="6980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20;p6">
              <a:extLst>
                <a:ext uri="{FF2B5EF4-FFF2-40B4-BE49-F238E27FC236}">
                  <a16:creationId xmlns:a16="http://schemas.microsoft.com/office/drawing/2014/main" id="{B40E19C0-AD25-7A8D-BB11-2B47D35D1E22}"/>
                </a:ext>
              </a:extLst>
            </p:cNvPr>
            <p:cNvSpPr/>
            <p:nvPr/>
          </p:nvSpPr>
          <p:spPr>
            <a:xfrm>
              <a:off x="8141367" y="6662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2400717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23CFC-15C7-9211-C3B4-BF78C0EFD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05971-15E1-1543-0058-CC8687EE6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CF413-3F04-AE70-A7FA-D5316F8C4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19B5C-49F2-61E9-11A2-B7EB0B798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E8219-5197-4363-6CD6-A31F3CF61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24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B5BA7-97AD-23C4-3A42-F91AF26EC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FEFAC-1E3D-1532-9C86-89D94F8907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2C7099-AF8F-1E4C-7ACF-DD0303C6DD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AE4A4-47AD-C098-0477-CFC26AD44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3FD611-9B0B-E5D6-0F6D-AD6CBF0C6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6D81B-3BB0-27AF-DDC1-9E351BD3D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950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CA3F3-91D2-7A21-6376-B80D40E9A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15CD88-AD6D-F8DC-A408-CDC02462C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CB4209-4B2D-03D9-FF93-D330D1D4C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6696B0-5431-52E8-48DA-F6CAE63335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59428F-43A1-729B-D28F-007CA9DD31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4D4143-2B10-BEDA-6304-BD6DF56A9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235CA3-5A8F-8429-A8E3-CC1F7EB10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61A75F-5BED-1726-B2BA-1AB8DCB59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323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6B451-BFCD-0FE3-8A6E-4CFAAA0BD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19D60A-61E9-B67F-3111-B0D1CC31F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A7CA13-6EA8-1B9F-FC84-C048857D6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98A458-6AA8-1FBB-C635-A377E9D98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595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1C224C-0AEA-DA94-1697-E33819D19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E02916-961F-2055-5B18-F5C0E7EA7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A927FA-CD58-E2DF-26A7-0DC20D252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57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0950B-A69C-AC8C-43C9-138F9A403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49ECE-3981-F217-18F4-FA317E488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8F2269-4C78-D324-222F-C72F4F7C34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EA4090-3E59-6449-684F-83F993B8C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6F4EC1-0E9E-9C23-9347-36D15CFCF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EC1C08-1383-9580-8441-E34AA0B7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3697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12F5D-9A5F-6D3A-B06E-ABB08C5E5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24AE68-96EC-C2F6-A4FF-4D5D29807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FBE8D6-791C-3BA6-590A-3CA62D69DA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D8820-C772-90EF-2FB4-EF6B55914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378C8E-B29A-0ABE-1F20-EED733F2D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9B1AF-BC02-3D37-DF1A-B5E35260C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93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898C2-3F7F-3CAB-E1A2-D7B2BABF3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ED05B-2D6C-2C73-1845-4A4BEE7086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CFB5C-A0AD-6D1A-0A73-2AA2BAD5A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DD119-08AD-FD7F-DD53-77E063F50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E4021-8F33-4716-B2E1-6DCF9C9A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115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758BF4-3237-A556-4493-14EFFE5096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ACD28F-67C5-7572-A59B-AFFEC5BC8B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33729B-FD73-56D4-CCB5-1DDCEC87A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FFC45-289C-7BB3-99D6-EADA6F217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308E6-5BF5-EE91-EDD8-D981FE354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469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21;p6">
            <a:extLst>
              <a:ext uri="{FF2B5EF4-FFF2-40B4-BE49-F238E27FC236}">
                <a16:creationId xmlns:a16="http://schemas.microsoft.com/office/drawing/2014/main" id="{6874A01A-694C-0958-93F8-3B62FE1A3299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766369"/>
            <a:chExt cx="9899770" cy="477202"/>
          </a:xfrm>
        </p:grpSpPr>
        <p:sp>
          <p:nvSpPr>
            <p:cNvPr id="15" name="Google Shape;122;p6">
              <a:extLst>
                <a:ext uri="{FF2B5EF4-FFF2-40B4-BE49-F238E27FC236}">
                  <a16:creationId xmlns:a16="http://schemas.microsoft.com/office/drawing/2014/main" id="{60BFD448-2584-A79E-354E-F5BB282B0766}"/>
                </a:ext>
              </a:extLst>
            </p:cNvPr>
            <p:cNvSpPr/>
            <p:nvPr/>
          </p:nvSpPr>
          <p:spPr>
            <a:xfrm>
              <a:off x="8830" y="76637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23;p6">
              <a:extLst>
                <a:ext uri="{FF2B5EF4-FFF2-40B4-BE49-F238E27FC236}">
                  <a16:creationId xmlns:a16="http://schemas.microsoft.com/office/drawing/2014/main" id="{34B335C3-E993-9FE8-8676-B665387E608E}"/>
                </a:ext>
              </a:extLst>
            </p:cNvPr>
            <p:cNvSpPr/>
            <p:nvPr/>
          </p:nvSpPr>
          <p:spPr>
            <a:xfrm>
              <a:off x="1637031" y="76636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24;p6">
              <a:extLst>
                <a:ext uri="{FF2B5EF4-FFF2-40B4-BE49-F238E27FC236}">
                  <a16:creationId xmlns:a16="http://schemas.microsoft.com/office/drawing/2014/main" id="{F45546BB-467C-F9D9-E34D-F379876139F4}"/>
                </a:ext>
              </a:extLst>
            </p:cNvPr>
            <p:cNvSpPr/>
            <p:nvPr/>
          </p:nvSpPr>
          <p:spPr>
            <a:xfrm>
              <a:off x="3265231" y="77219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25;p6">
              <a:extLst>
                <a:ext uri="{FF2B5EF4-FFF2-40B4-BE49-F238E27FC236}">
                  <a16:creationId xmlns:a16="http://schemas.microsoft.com/office/drawing/2014/main" id="{86244906-9FD1-46EA-F31B-AE4F8030D957}"/>
                </a:ext>
              </a:extLst>
            </p:cNvPr>
            <p:cNvSpPr/>
            <p:nvPr/>
          </p:nvSpPr>
          <p:spPr>
            <a:xfrm>
              <a:off x="4893432" y="77802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26;p6">
              <a:extLst>
                <a:ext uri="{FF2B5EF4-FFF2-40B4-BE49-F238E27FC236}">
                  <a16:creationId xmlns:a16="http://schemas.microsoft.com/office/drawing/2014/main" id="{729344F6-0A5A-E350-DAA5-E0E671B251AD}"/>
                </a:ext>
              </a:extLst>
            </p:cNvPr>
            <p:cNvSpPr/>
            <p:nvPr/>
          </p:nvSpPr>
          <p:spPr>
            <a:xfrm>
              <a:off x="6521633" y="77802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27;p6">
              <a:extLst>
                <a:ext uri="{FF2B5EF4-FFF2-40B4-BE49-F238E27FC236}">
                  <a16:creationId xmlns:a16="http://schemas.microsoft.com/office/drawing/2014/main" id="{D437D3FB-A07D-32A7-DCE7-16F4A21FA289}"/>
                </a:ext>
              </a:extLst>
            </p:cNvPr>
            <p:cNvSpPr/>
            <p:nvPr/>
          </p:nvSpPr>
          <p:spPr>
            <a:xfrm>
              <a:off x="8141367" y="77483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3574453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28;p6">
            <a:extLst>
              <a:ext uri="{FF2B5EF4-FFF2-40B4-BE49-F238E27FC236}">
                <a16:creationId xmlns:a16="http://schemas.microsoft.com/office/drawing/2014/main" id="{5E41DCA2-BADB-5C5B-215C-5CA6C5FE830A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1525846"/>
            <a:chExt cx="9899770" cy="477202"/>
          </a:xfrm>
        </p:grpSpPr>
        <p:sp>
          <p:nvSpPr>
            <p:cNvPr id="8" name="Google Shape;129;p6">
              <a:extLst>
                <a:ext uri="{FF2B5EF4-FFF2-40B4-BE49-F238E27FC236}">
                  <a16:creationId xmlns:a16="http://schemas.microsoft.com/office/drawing/2014/main" id="{1AECFD4D-1228-CB4F-28F8-660EB8542F00}"/>
                </a:ext>
              </a:extLst>
            </p:cNvPr>
            <p:cNvSpPr/>
            <p:nvPr/>
          </p:nvSpPr>
          <p:spPr>
            <a:xfrm>
              <a:off x="8830" y="152584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30;p6">
              <a:extLst>
                <a:ext uri="{FF2B5EF4-FFF2-40B4-BE49-F238E27FC236}">
                  <a16:creationId xmlns:a16="http://schemas.microsoft.com/office/drawing/2014/main" id="{53EE3C96-ABD9-F725-ACC8-F2833C4933ED}"/>
                </a:ext>
              </a:extLst>
            </p:cNvPr>
            <p:cNvSpPr/>
            <p:nvPr/>
          </p:nvSpPr>
          <p:spPr>
            <a:xfrm>
              <a:off x="1637031" y="152584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31;p6">
              <a:extLst>
                <a:ext uri="{FF2B5EF4-FFF2-40B4-BE49-F238E27FC236}">
                  <a16:creationId xmlns:a16="http://schemas.microsoft.com/office/drawing/2014/main" id="{0BB6A4ED-7125-8B1D-C2A4-C8C9CD2F9102}"/>
                </a:ext>
              </a:extLst>
            </p:cNvPr>
            <p:cNvSpPr/>
            <p:nvPr/>
          </p:nvSpPr>
          <p:spPr>
            <a:xfrm>
              <a:off x="3265231" y="153167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C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32;p6">
              <a:extLst>
                <a:ext uri="{FF2B5EF4-FFF2-40B4-BE49-F238E27FC236}">
                  <a16:creationId xmlns:a16="http://schemas.microsoft.com/office/drawing/2014/main" id="{C85436C4-DC30-B1E6-0A36-6DC85977CE81}"/>
                </a:ext>
              </a:extLst>
            </p:cNvPr>
            <p:cNvSpPr/>
            <p:nvPr/>
          </p:nvSpPr>
          <p:spPr>
            <a:xfrm>
              <a:off x="4893432" y="153749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33;p6">
              <a:extLst>
                <a:ext uri="{FF2B5EF4-FFF2-40B4-BE49-F238E27FC236}">
                  <a16:creationId xmlns:a16="http://schemas.microsoft.com/office/drawing/2014/main" id="{0D50BCA1-885F-5A31-39DE-B61257171D34}"/>
                </a:ext>
              </a:extLst>
            </p:cNvPr>
            <p:cNvSpPr/>
            <p:nvPr/>
          </p:nvSpPr>
          <p:spPr>
            <a:xfrm>
              <a:off x="6521633" y="153749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34;p6">
              <a:extLst>
                <a:ext uri="{FF2B5EF4-FFF2-40B4-BE49-F238E27FC236}">
                  <a16:creationId xmlns:a16="http://schemas.microsoft.com/office/drawing/2014/main" id="{1883A201-B702-EA97-4EBD-E89DFBBF6250}"/>
                </a:ext>
              </a:extLst>
            </p:cNvPr>
            <p:cNvSpPr/>
            <p:nvPr/>
          </p:nvSpPr>
          <p:spPr>
            <a:xfrm>
              <a:off x="8141367" y="153431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2343999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35;p6">
            <a:extLst>
              <a:ext uri="{FF2B5EF4-FFF2-40B4-BE49-F238E27FC236}">
                <a16:creationId xmlns:a16="http://schemas.microsoft.com/office/drawing/2014/main" id="{17E4789B-50FD-A9FF-58F0-66BEFA6FFAB0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2273671"/>
            <a:chExt cx="9899770" cy="477202"/>
          </a:xfrm>
        </p:grpSpPr>
        <p:sp>
          <p:nvSpPr>
            <p:cNvPr id="15" name="Google Shape;136;p6">
              <a:extLst>
                <a:ext uri="{FF2B5EF4-FFF2-40B4-BE49-F238E27FC236}">
                  <a16:creationId xmlns:a16="http://schemas.microsoft.com/office/drawing/2014/main" id="{1CCDB60B-B0F4-0491-B085-2BA0A1E8F674}"/>
                </a:ext>
              </a:extLst>
            </p:cNvPr>
            <p:cNvSpPr/>
            <p:nvPr/>
          </p:nvSpPr>
          <p:spPr>
            <a:xfrm>
              <a:off x="8830" y="227367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37;p6">
              <a:extLst>
                <a:ext uri="{FF2B5EF4-FFF2-40B4-BE49-F238E27FC236}">
                  <a16:creationId xmlns:a16="http://schemas.microsoft.com/office/drawing/2014/main" id="{0B183A4F-DFBC-3962-2D51-3BAFFCC5ACF7}"/>
                </a:ext>
              </a:extLst>
            </p:cNvPr>
            <p:cNvSpPr/>
            <p:nvPr/>
          </p:nvSpPr>
          <p:spPr>
            <a:xfrm>
              <a:off x="1637031" y="227367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38;p6">
              <a:extLst>
                <a:ext uri="{FF2B5EF4-FFF2-40B4-BE49-F238E27FC236}">
                  <a16:creationId xmlns:a16="http://schemas.microsoft.com/office/drawing/2014/main" id="{3E68A69C-6502-4344-209C-033D75738FA8}"/>
                </a:ext>
              </a:extLst>
            </p:cNvPr>
            <p:cNvSpPr/>
            <p:nvPr/>
          </p:nvSpPr>
          <p:spPr>
            <a:xfrm>
              <a:off x="3265231" y="227949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39;p6">
              <a:extLst>
                <a:ext uri="{FF2B5EF4-FFF2-40B4-BE49-F238E27FC236}">
                  <a16:creationId xmlns:a16="http://schemas.microsoft.com/office/drawing/2014/main" id="{56E45A52-4C7E-FC6F-ED5A-02912D9FC17D}"/>
                </a:ext>
              </a:extLst>
            </p:cNvPr>
            <p:cNvSpPr/>
            <p:nvPr/>
          </p:nvSpPr>
          <p:spPr>
            <a:xfrm>
              <a:off x="4893432" y="228532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40;p6">
              <a:extLst>
                <a:ext uri="{FF2B5EF4-FFF2-40B4-BE49-F238E27FC236}">
                  <a16:creationId xmlns:a16="http://schemas.microsoft.com/office/drawing/2014/main" id="{9A077AE6-102E-103C-6294-8728AE4A305E}"/>
                </a:ext>
              </a:extLst>
            </p:cNvPr>
            <p:cNvSpPr/>
            <p:nvPr/>
          </p:nvSpPr>
          <p:spPr>
            <a:xfrm>
              <a:off x="6521633" y="228532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41;p6">
              <a:extLst>
                <a:ext uri="{FF2B5EF4-FFF2-40B4-BE49-F238E27FC236}">
                  <a16:creationId xmlns:a16="http://schemas.microsoft.com/office/drawing/2014/main" id="{C6B0E8FA-38F2-6440-B012-65307A6562D9}"/>
                </a:ext>
              </a:extLst>
            </p:cNvPr>
            <p:cNvSpPr/>
            <p:nvPr/>
          </p:nvSpPr>
          <p:spPr>
            <a:xfrm>
              <a:off x="8141367" y="228213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3375422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42;p6">
            <a:extLst>
              <a:ext uri="{FF2B5EF4-FFF2-40B4-BE49-F238E27FC236}">
                <a16:creationId xmlns:a16="http://schemas.microsoft.com/office/drawing/2014/main" id="{41F7CFF2-F89B-CB9D-78F4-09D35058F2A3}"/>
              </a:ext>
            </a:extLst>
          </p:cNvPr>
          <p:cNvGrpSpPr/>
          <p:nvPr userDrawn="1"/>
        </p:nvGrpSpPr>
        <p:grpSpPr>
          <a:xfrm>
            <a:off x="336000" y="128591"/>
            <a:ext cx="11520000" cy="480000"/>
            <a:chOff x="34079" y="5472486"/>
            <a:chExt cx="9899770" cy="477203"/>
          </a:xfrm>
        </p:grpSpPr>
        <p:sp>
          <p:nvSpPr>
            <p:cNvPr id="8" name="Google Shape;143;p6">
              <a:extLst>
                <a:ext uri="{FF2B5EF4-FFF2-40B4-BE49-F238E27FC236}">
                  <a16:creationId xmlns:a16="http://schemas.microsoft.com/office/drawing/2014/main" id="{49851A63-A104-06EE-4011-275F0C72EC8A}"/>
                </a:ext>
              </a:extLst>
            </p:cNvPr>
            <p:cNvSpPr/>
            <p:nvPr/>
          </p:nvSpPr>
          <p:spPr>
            <a:xfrm>
              <a:off x="34079" y="547248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44;p6">
              <a:extLst>
                <a:ext uri="{FF2B5EF4-FFF2-40B4-BE49-F238E27FC236}">
                  <a16:creationId xmlns:a16="http://schemas.microsoft.com/office/drawing/2014/main" id="{0D192909-BCFF-CAE2-9A75-A58AF1087900}"/>
                </a:ext>
              </a:extLst>
            </p:cNvPr>
            <p:cNvSpPr/>
            <p:nvPr/>
          </p:nvSpPr>
          <p:spPr>
            <a:xfrm>
              <a:off x="1662280" y="547248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45;p6">
              <a:extLst>
                <a:ext uri="{FF2B5EF4-FFF2-40B4-BE49-F238E27FC236}">
                  <a16:creationId xmlns:a16="http://schemas.microsoft.com/office/drawing/2014/main" id="{376FC28D-A711-3BBA-70F0-2262041E3684}"/>
                </a:ext>
              </a:extLst>
            </p:cNvPr>
            <p:cNvSpPr/>
            <p:nvPr/>
          </p:nvSpPr>
          <p:spPr>
            <a:xfrm>
              <a:off x="3290480" y="547831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46;p6">
              <a:extLst>
                <a:ext uri="{FF2B5EF4-FFF2-40B4-BE49-F238E27FC236}">
                  <a16:creationId xmlns:a16="http://schemas.microsoft.com/office/drawing/2014/main" id="{A3AC2759-F94E-5FC8-E47C-418FD2D01B7E}"/>
                </a:ext>
              </a:extLst>
            </p:cNvPr>
            <p:cNvSpPr/>
            <p:nvPr/>
          </p:nvSpPr>
          <p:spPr>
            <a:xfrm>
              <a:off x="4918681" y="548413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47;p6">
              <a:extLst>
                <a:ext uri="{FF2B5EF4-FFF2-40B4-BE49-F238E27FC236}">
                  <a16:creationId xmlns:a16="http://schemas.microsoft.com/office/drawing/2014/main" id="{7EEC701E-1002-1F61-9DB0-DB8E603063EE}"/>
                </a:ext>
              </a:extLst>
            </p:cNvPr>
            <p:cNvSpPr/>
            <p:nvPr/>
          </p:nvSpPr>
          <p:spPr>
            <a:xfrm>
              <a:off x="6546882" y="548413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48;p6">
              <a:extLst>
                <a:ext uri="{FF2B5EF4-FFF2-40B4-BE49-F238E27FC236}">
                  <a16:creationId xmlns:a16="http://schemas.microsoft.com/office/drawing/2014/main" id="{FB0D2D8A-2FF0-85BD-2178-7AB5B003B9F8}"/>
                </a:ext>
              </a:extLst>
            </p:cNvPr>
            <p:cNvSpPr/>
            <p:nvPr/>
          </p:nvSpPr>
          <p:spPr>
            <a:xfrm>
              <a:off x="8166616" y="54809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1923726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49;p6">
            <a:extLst>
              <a:ext uri="{FF2B5EF4-FFF2-40B4-BE49-F238E27FC236}">
                <a16:creationId xmlns:a16="http://schemas.microsoft.com/office/drawing/2014/main" id="{EDF08656-678F-06AA-1574-12AC27A1F87D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3788353"/>
            <a:chExt cx="9899770" cy="477202"/>
          </a:xfrm>
        </p:grpSpPr>
        <p:sp>
          <p:nvSpPr>
            <p:cNvPr id="15" name="Google Shape;150;p6">
              <a:extLst>
                <a:ext uri="{FF2B5EF4-FFF2-40B4-BE49-F238E27FC236}">
                  <a16:creationId xmlns:a16="http://schemas.microsoft.com/office/drawing/2014/main" id="{E14A9DD1-5D88-061B-CBE4-D10AD37E8C50}"/>
                </a:ext>
              </a:extLst>
            </p:cNvPr>
            <p:cNvSpPr/>
            <p:nvPr/>
          </p:nvSpPr>
          <p:spPr>
            <a:xfrm>
              <a:off x="8830" y="37883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51;p6">
              <a:extLst>
                <a:ext uri="{FF2B5EF4-FFF2-40B4-BE49-F238E27FC236}">
                  <a16:creationId xmlns:a16="http://schemas.microsoft.com/office/drawing/2014/main" id="{4CB79869-32B4-E532-92E9-AB9C1E83FFF7}"/>
                </a:ext>
              </a:extLst>
            </p:cNvPr>
            <p:cNvSpPr/>
            <p:nvPr/>
          </p:nvSpPr>
          <p:spPr>
            <a:xfrm>
              <a:off x="1637031" y="378835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52;p6">
              <a:extLst>
                <a:ext uri="{FF2B5EF4-FFF2-40B4-BE49-F238E27FC236}">
                  <a16:creationId xmlns:a16="http://schemas.microsoft.com/office/drawing/2014/main" id="{821906CC-359E-C69C-737C-CD48609B1FA9}"/>
                </a:ext>
              </a:extLst>
            </p:cNvPr>
            <p:cNvSpPr/>
            <p:nvPr/>
          </p:nvSpPr>
          <p:spPr>
            <a:xfrm>
              <a:off x="3265231" y="379417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53;p6">
              <a:extLst>
                <a:ext uri="{FF2B5EF4-FFF2-40B4-BE49-F238E27FC236}">
                  <a16:creationId xmlns:a16="http://schemas.microsoft.com/office/drawing/2014/main" id="{0C293C7E-803C-13C8-F0A2-A99812830AE1}"/>
                </a:ext>
              </a:extLst>
            </p:cNvPr>
            <p:cNvSpPr/>
            <p:nvPr/>
          </p:nvSpPr>
          <p:spPr>
            <a:xfrm>
              <a:off x="4893432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54;p6">
              <a:extLst>
                <a:ext uri="{FF2B5EF4-FFF2-40B4-BE49-F238E27FC236}">
                  <a16:creationId xmlns:a16="http://schemas.microsoft.com/office/drawing/2014/main" id="{FBA27647-010A-7A96-A128-F007A1D27A1F}"/>
                </a:ext>
              </a:extLst>
            </p:cNvPr>
            <p:cNvSpPr/>
            <p:nvPr/>
          </p:nvSpPr>
          <p:spPr>
            <a:xfrm>
              <a:off x="6521633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55;p6">
              <a:extLst>
                <a:ext uri="{FF2B5EF4-FFF2-40B4-BE49-F238E27FC236}">
                  <a16:creationId xmlns:a16="http://schemas.microsoft.com/office/drawing/2014/main" id="{D6CE20A1-49DD-7DA5-5FEF-848AB74FDF0F}"/>
                </a:ext>
              </a:extLst>
            </p:cNvPr>
            <p:cNvSpPr/>
            <p:nvPr/>
          </p:nvSpPr>
          <p:spPr>
            <a:xfrm>
              <a:off x="8141367" y="379682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1249377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49;p6">
            <a:extLst>
              <a:ext uri="{FF2B5EF4-FFF2-40B4-BE49-F238E27FC236}">
                <a16:creationId xmlns:a16="http://schemas.microsoft.com/office/drawing/2014/main" id="{EDF08656-678F-06AA-1574-12AC27A1F87D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3788353"/>
            <a:chExt cx="9899770" cy="477202"/>
          </a:xfrm>
        </p:grpSpPr>
        <p:sp>
          <p:nvSpPr>
            <p:cNvPr id="15" name="Google Shape;150;p6">
              <a:extLst>
                <a:ext uri="{FF2B5EF4-FFF2-40B4-BE49-F238E27FC236}">
                  <a16:creationId xmlns:a16="http://schemas.microsoft.com/office/drawing/2014/main" id="{E14A9DD1-5D88-061B-CBE4-D10AD37E8C50}"/>
                </a:ext>
              </a:extLst>
            </p:cNvPr>
            <p:cNvSpPr/>
            <p:nvPr/>
          </p:nvSpPr>
          <p:spPr>
            <a:xfrm>
              <a:off x="8830" y="37883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51;p6">
              <a:extLst>
                <a:ext uri="{FF2B5EF4-FFF2-40B4-BE49-F238E27FC236}">
                  <a16:creationId xmlns:a16="http://schemas.microsoft.com/office/drawing/2014/main" id="{4CB79869-32B4-E532-92E9-AB9C1E83FFF7}"/>
                </a:ext>
              </a:extLst>
            </p:cNvPr>
            <p:cNvSpPr/>
            <p:nvPr/>
          </p:nvSpPr>
          <p:spPr>
            <a:xfrm>
              <a:off x="1637031" y="378835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52;p6">
              <a:extLst>
                <a:ext uri="{FF2B5EF4-FFF2-40B4-BE49-F238E27FC236}">
                  <a16:creationId xmlns:a16="http://schemas.microsoft.com/office/drawing/2014/main" id="{821906CC-359E-C69C-737C-CD48609B1FA9}"/>
                </a:ext>
              </a:extLst>
            </p:cNvPr>
            <p:cNvSpPr/>
            <p:nvPr/>
          </p:nvSpPr>
          <p:spPr>
            <a:xfrm>
              <a:off x="3265231" y="379417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53;p6">
              <a:extLst>
                <a:ext uri="{FF2B5EF4-FFF2-40B4-BE49-F238E27FC236}">
                  <a16:creationId xmlns:a16="http://schemas.microsoft.com/office/drawing/2014/main" id="{0C293C7E-803C-13C8-F0A2-A99812830AE1}"/>
                </a:ext>
              </a:extLst>
            </p:cNvPr>
            <p:cNvSpPr/>
            <p:nvPr/>
          </p:nvSpPr>
          <p:spPr>
            <a:xfrm>
              <a:off x="4893432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 dirty="0">
                  <a:solidFill>
                    <a:schemeClr val="bg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 dirty="0">
                <a:solidFill>
                  <a:schemeClr val="bg1"/>
                </a:solidFill>
              </a:endParaRPr>
            </a:p>
          </p:txBody>
        </p:sp>
        <p:sp>
          <p:nvSpPr>
            <p:cNvPr id="19" name="Google Shape;154;p6">
              <a:extLst>
                <a:ext uri="{FF2B5EF4-FFF2-40B4-BE49-F238E27FC236}">
                  <a16:creationId xmlns:a16="http://schemas.microsoft.com/office/drawing/2014/main" id="{FBA27647-010A-7A96-A128-F007A1D27A1F}"/>
                </a:ext>
              </a:extLst>
            </p:cNvPr>
            <p:cNvSpPr/>
            <p:nvPr/>
          </p:nvSpPr>
          <p:spPr>
            <a:xfrm>
              <a:off x="6521633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 dirty="0">
                  <a:solidFill>
                    <a:schemeClr val="bg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 dirty="0">
                <a:solidFill>
                  <a:schemeClr val="bg1"/>
                </a:solidFill>
              </a:endParaRPr>
            </a:p>
          </p:txBody>
        </p:sp>
        <p:sp>
          <p:nvSpPr>
            <p:cNvPr id="20" name="Google Shape;155;p6">
              <a:extLst>
                <a:ext uri="{FF2B5EF4-FFF2-40B4-BE49-F238E27FC236}">
                  <a16:creationId xmlns:a16="http://schemas.microsoft.com/office/drawing/2014/main" id="{D6CE20A1-49DD-7DA5-5FEF-848AB74FDF0F}"/>
                </a:ext>
              </a:extLst>
            </p:cNvPr>
            <p:cNvSpPr/>
            <p:nvPr/>
          </p:nvSpPr>
          <p:spPr>
            <a:xfrm>
              <a:off x="8141367" y="379682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695011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EC91-AADF-6625-8272-426D9ABC8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E1320-783D-F7F6-8099-EC8E95C811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53163-38FD-3062-58CB-D614BCB25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96635-4264-D283-3C8F-D0CAA7825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E7036-7779-7E36-9109-458B3D59B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914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528FC-CD0A-4EB8-65E5-700CAC8DA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C27B6-6BDA-86D0-135E-71B3605DB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1709D-F10C-5CB1-D490-EA888A8D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A89C1-D174-7E85-83D3-651DFF015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E48AD-CB28-6FDD-6299-372AEF992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51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CE23B4-D35E-449F-F306-B1FCD6314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B6B0B-218F-983A-F70C-9A9EC5948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A7BBE-E88B-1475-F7CB-BE1916D31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C32CD-C6A4-5249-362F-0D43202687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CB7A2-9C9C-D3E3-F3EA-898F6BAA5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28A685EE-1442-D180-27BF-E52440A8A5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53213"/>
            <a:ext cx="12192000" cy="20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6602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49" r:id="rId8"/>
    <p:sldLayoutId id="2147483650" r:id="rId9"/>
    <p:sldLayoutId id="2147483651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lYpDcKfSGIU?feature=oembed" TargetMode="Externa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1F31F28-5D83-3C06-7E53-BEE20632A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1599" y="706217"/>
            <a:ext cx="1428801" cy="1276801"/>
          </a:xfrm>
          <a:prstGeom prst="rect">
            <a:avLst/>
          </a:prstGeom>
        </p:spPr>
      </p:pic>
      <p:sp>
        <p:nvSpPr>
          <p:cNvPr id="15" name="Process 6">
            <a:extLst>
              <a:ext uri="{FF2B5EF4-FFF2-40B4-BE49-F238E27FC236}">
                <a16:creationId xmlns:a16="http://schemas.microsoft.com/office/drawing/2014/main" id="{45E69AED-AFB7-FA16-7210-E0C13A293B02}"/>
              </a:ext>
            </a:extLst>
          </p:cNvPr>
          <p:cNvSpPr/>
          <p:nvPr/>
        </p:nvSpPr>
        <p:spPr>
          <a:xfrm>
            <a:off x="198776" y="2160866"/>
            <a:ext cx="1311908" cy="592654"/>
          </a:xfrm>
          <a:prstGeom prst="flowChart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6" name="Process 7">
            <a:extLst>
              <a:ext uri="{FF2B5EF4-FFF2-40B4-BE49-F238E27FC236}">
                <a16:creationId xmlns:a16="http://schemas.microsoft.com/office/drawing/2014/main" id="{93135DDA-F8FC-99D2-1EAC-B3CC97BBEC0B}"/>
              </a:ext>
            </a:extLst>
          </p:cNvPr>
          <p:cNvSpPr/>
          <p:nvPr/>
        </p:nvSpPr>
        <p:spPr>
          <a:xfrm>
            <a:off x="198776" y="2859255"/>
            <a:ext cx="1311908" cy="592654"/>
          </a:xfrm>
          <a:prstGeom prst="flowChart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2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17" name="Process 8">
            <a:extLst>
              <a:ext uri="{FF2B5EF4-FFF2-40B4-BE49-F238E27FC236}">
                <a16:creationId xmlns:a16="http://schemas.microsoft.com/office/drawing/2014/main" id="{E79F66C2-6208-DA79-2413-44438C5CF365}"/>
              </a:ext>
            </a:extLst>
          </p:cNvPr>
          <p:cNvSpPr/>
          <p:nvPr/>
        </p:nvSpPr>
        <p:spPr>
          <a:xfrm>
            <a:off x="1672669" y="2160866"/>
            <a:ext cx="10335859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>
                <a:solidFill>
                  <a:schemeClr val="tx1"/>
                </a:solidFill>
              </a:rPr>
              <a:t>What is frequency measured in?</a:t>
            </a:r>
            <a:endParaRPr lang="en-GB" sz="3200" dirty="0">
              <a:solidFill>
                <a:schemeClr val="tx1"/>
              </a:solidFill>
            </a:endParaRPr>
          </a:p>
        </p:txBody>
      </p:sp>
      <p:sp>
        <p:nvSpPr>
          <p:cNvPr id="18" name="Process 9">
            <a:extLst>
              <a:ext uri="{FF2B5EF4-FFF2-40B4-BE49-F238E27FC236}">
                <a16:creationId xmlns:a16="http://schemas.microsoft.com/office/drawing/2014/main" id="{000F6851-9805-C788-94C5-BE116E2026CD}"/>
              </a:ext>
            </a:extLst>
          </p:cNvPr>
          <p:cNvSpPr/>
          <p:nvPr/>
        </p:nvSpPr>
        <p:spPr>
          <a:xfrm>
            <a:off x="1663083" y="2856508"/>
            <a:ext cx="10346014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What does audio sampling frequency mean?</a:t>
            </a:r>
          </a:p>
        </p:txBody>
      </p:sp>
      <p:sp>
        <p:nvSpPr>
          <p:cNvPr id="19" name="Process 14">
            <a:extLst>
              <a:ext uri="{FF2B5EF4-FFF2-40B4-BE49-F238E27FC236}">
                <a16:creationId xmlns:a16="http://schemas.microsoft.com/office/drawing/2014/main" id="{924870CD-B39C-0FB6-8F2B-4A9A2C76D71E}"/>
              </a:ext>
            </a:extLst>
          </p:cNvPr>
          <p:cNvSpPr/>
          <p:nvPr/>
        </p:nvSpPr>
        <p:spPr>
          <a:xfrm>
            <a:off x="198776" y="3543916"/>
            <a:ext cx="1311908" cy="592654"/>
          </a:xfrm>
          <a:prstGeom prst="flowChartProcess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3</a:t>
            </a:r>
            <a:endParaRPr lang="en-US" sz="3600"/>
          </a:p>
        </p:txBody>
      </p:sp>
      <p:sp>
        <p:nvSpPr>
          <p:cNvPr id="20" name="Process 17">
            <a:extLst>
              <a:ext uri="{FF2B5EF4-FFF2-40B4-BE49-F238E27FC236}">
                <a16:creationId xmlns:a16="http://schemas.microsoft.com/office/drawing/2014/main" id="{033D3D28-7975-0C8E-FB3A-DFD13F0C3BA4}"/>
              </a:ext>
            </a:extLst>
          </p:cNvPr>
          <p:cNvSpPr/>
          <p:nvPr/>
        </p:nvSpPr>
        <p:spPr>
          <a:xfrm>
            <a:off x="1663083" y="3552150"/>
            <a:ext cx="10337741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What does audio bit-depth mean?</a:t>
            </a:r>
          </a:p>
        </p:txBody>
      </p:sp>
      <p:sp>
        <p:nvSpPr>
          <p:cNvPr id="21" name="Process 14">
            <a:extLst>
              <a:ext uri="{FF2B5EF4-FFF2-40B4-BE49-F238E27FC236}">
                <a16:creationId xmlns:a16="http://schemas.microsoft.com/office/drawing/2014/main" id="{26A6FF9B-5810-419A-56E8-7BDF7E4BC252}"/>
              </a:ext>
            </a:extLst>
          </p:cNvPr>
          <p:cNvSpPr/>
          <p:nvPr/>
        </p:nvSpPr>
        <p:spPr>
          <a:xfrm>
            <a:off x="198776" y="4248841"/>
            <a:ext cx="1311908" cy="592654"/>
          </a:xfrm>
          <a:prstGeom prst="flowChartProcess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4</a:t>
            </a:r>
            <a:endParaRPr lang="en-US" sz="3600" dirty="0"/>
          </a:p>
        </p:txBody>
      </p:sp>
      <p:sp>
        <p:nvSpPr>
          <p:cNvPr id="22" name="Process 17">
            <a:extLst>
              <a:ext uri="{FF2B5EF4-FFF2-40B4-BE49-F238E27FC236}">
                <a16:creationId xmlns:a16="http://schemas.microsoft.com/office/drawing/2014/main" id="{EA005C1C-00E9-B57C-7652-D416126FF0E4}"/>
              </a:ext>
            </a:extLst>
          </p:cNvPr>
          <p:cNvSpPr/>
          <p:nvPr/>
        </p:nvSpPr>
        <p:spPr>
          <a:xfrm>
            <a:off x="1663083" y="4257075"/>
            <a:ext cx="10337741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How is a sound file’s file size calculated?</a:t>
            </a:r>
          </a:p>
        </p:txBody>
      </p:sp>
      <p:pic>
        <p:nvPicPr>
          <p:cNvPr id="23" name="Online Media 8" title="5-Minute Galaxy Timer | Classroom &amp; Presentation Countdown with Alarm">
            <a:hlinkClick r:id="" action="ppaction://media"/>
            <a:extLst>
              <a:ext uri="{FF2B5EF4-FFF2-40B4-BE49-F238E27FC236}">
                <a16:creationId xmlns:a16="http://schemas.microsoft.com/office/drawing/2014/main" id="{8822A846-5A49-0BD4-0DB8-5F5F06BF709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9469653" y="5239015"/>
            <a:ext cx="2391982" cy="1351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985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23"/>
                </p:tgtEl>
              </p:cMediaNode>
            </p:vide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Sub-title: </a:t>
            </a:r>
            <a:br>
              <a:rPr lang="en-GB" dirty="0"/>
            </a:br>
            <a:r>
              <a:rPr lang="en-GB" b="1" u="sng" dirty="0"/>
              <a:t>Digital Audio –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highlight>
                  <a:srgbClr val="FFFF00"/>
                </a:highlight>
              </a:rPr>
              <a:t>Write the sub-title and underline</a:t>
            </a:r>
          </a:p>
          <a:p>
            <a:r>
              <a:rPr lang="en-GB" dirty="0">
                <a:highlight>
                  <a:srgbClr val="FFFF00"/>
                </a:highlight>
              </a:rPr>
              <a:t>Copy out the following information:</a:t>
            </a:r>
          </a:p>
          <a:p>
            <a:pPr lvl="1"/>
            <a:r>
              <a:rPr lang="en-GB" dirty="0"/>
              <a:t>Number of samples per second = Sample rate/frequency (measured in Hertz)</a:t>
            </a:r>
          </a:p>
          <a:p>
            <a:pPr lvl="1"/>
            <a:r>
              <a:rPr lang="en-GB" dirty="0"/>
              <a:t>Accuracy of height of sound wave = Amplitude resolution of each sample = Bit depth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Higher number of samples = higher quality audio &amp; more data to store (larger file size) </a:t>
            </a:r>
          </a:p>
          <a:p>
            <a:pPr lvl="1"/>
            <a:r>
              <a:rPr lang="en-GB" dirty="0"/>
              <a:t>Higher bit depth = higher quality audio &amp; more data to store (larger file size)</a:t>
            </a:r>
          </a:p>
        </p:txBody>
      </p:sp>
    </p:spTree>
    <p:extLst>
      <p:ext uri="{BB962C8B-B14F-4D97-AF65-F5344CB8AC3E}">
        <p14:creationId xmlns:p14="http://schemas.microsoft.com/office/powerpoint/2010/main" val="1087167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B3ACED2-595C-2373-2B21-9EB51BA82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Calculate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D41724-B7C7-6D4F-8628-940504C9A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/>
              <a:t>Calculate the following file sizes: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b="1" dirty="0"/>
              <a:t>Scenario 1 </a:t>
            </a:r>
            <a:r>
              <a:rPr lang="en-GB" dirty="0"/>
              <a:t>– 30 second mono audio with a sample rate of 44.1KHz and 16-bit depth.</a:t>
            </a:r>
          </a:p>
          <a:p>
            <a:endParaRPr lang="en-GB" dirty="0"/>
          </a:p>
          <a:p>
            <a:r>
              <a:rPr lang="en-GB" b="1" dirty="0"/>
              <a:t>Scenario 2 </a:t>
            </a:r>
            <a:r>
              <a:rPr lang="en-GB" dirty="0"/>
              <a:t>– 90 second Stereo audio with a sample rate of 44.1KHz and 16-bit depth.</a:t>
            </a:r>
          </a:p>
          <a:p>
            <a:endParaRPr lang="en-GB" dirty="0"/>
          </a:p>
          <a:p>
            <a:r>
              <a:rPr lang="en-GB" b="1" dirty="0"/>
              <a:t>Scenario 3 </a:t>
            </a:r>
            <a:r>
              <a:rPr lang="en-GB" dirty="0"/>
              <a:t>– 3 minute Stereo audio with a sample rate of 44.1KHz and 16-bit depth.</a:t>
            </a:r>
          </a:p>
          <a:p>
            <a:endParaRPr lang="en-GB" dirty="0"/>
          </a:p>
          <a:p>
            <a:r>
              <a:rPr lang="en-GB" b="1" dirty="0"/>
              <a:t>Scenario 4 </a:t>
            </a:r>
            <a:r>
              <a:rPr lang="en-GB" dirty="0"/>
              <a:t>- 4 minute 2.1 channel audio with a sample rate of 44.1KHz and 16-bit depth.</a:t>
            </a:r>
          </a:p>
          <a:p>
            <a:endParaRPr lang="en-GB" dirty="0"/>
          </a:p>
          <a:p>
            <a:r>
              <a:rPr lang="en-GB" b="1" dirty="0"/>
              <a:t>Scenario 5 </a:t>
            </a:r>
            <a:r>
              <a:rPr lang="en-GB" dirty="0"/>
              <a:t>- 3 minute 9 seconds 5.1 audio with a sample rate of 44.1KHz and 16-bit depth.</a:t>
            </a:r>
          </a:p>
          <a:p>
            <a:endParaRPr lang="en-GB" dirty="0"/>
          </a:p>
          <a:p>
            <a:r>
              <a:rPr lang="en-GB" b="1" dirty="0"/>
              <a:t>Scenario 6 </a:t>
            </a:r>
            <a:r>
              <a:rPr lang="en-GB" dirty="0"/>
              <a:t>- 60 minute mono audio with a sample rate of 44.1KHz and 8-bit depth.</a:t>
            </a:r>
          </a:p>
        </p:txBody>
      </p:sp>
    </p:spTree>
    <p:extLst>
      <p:ext uri="{BB962C8B-B14F-4D97-AF65-F5344CB8AC3E}">
        <p14:creationId xmlns:p14="http://schemas.microsoft.com/office/powerpoint/2010/main" val="2142827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4A48563-E09A-9A80-7BC1-DA5D36905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Suitability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00849F-2731-7518-5628-CA4F2CC2F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In what scenario would a low audio bit-depth be more appropriate?</a:t>
            </a:r>
          </a:p>
          <a:p>
            <a:endParaRPr lang="en-GB" dirty="0"/>
          </a:p>
          <a:p>
            <a:r>
              <a:rPr lang="en-GB" dirty="0"/>
              <a:t>In what scenario would a high audio bit-depth be more appropriate?</a:t>
            </a:r>
          </a:p>
          <a:p>
            <a:endParaRPr lang="en-GB" dirty="0"/>
          </a:p>
          <a:p>
            <a:r>
              <a:rPr lang="en-GB" dirty="0"/>
              <a:t>In what scenario would a high sampling frequency be more appropriate?</a:t>
            </a:r>
          </a:p>
          <a:p>
            <a:endParaRPr lang="en-GB" dirty="0"/>
          </a:p>
          <a:p>
            <a:r>
              <a:rPr lang="en-GB" dirty="0"/>
              <a:t>In what scenario would a low sampling frequency be more appropriate?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5467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131238-8D5F-E9E4-9060-33B729946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E2FF78-65E3-E02A-B830-792DFEEE4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Suitability (Answers)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5D81CB-E50E-658A-11A1-0D9AEC5DB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b="1" dirty="0"/>
              <a:t>In what scenario would a low audio bit-depth be more appropriate?</a:t>
            </a:r>
          </a:p>
          <a:p>
            <a:pPr lvl="1"/>
            <a:r>
              <a:rPr lang="en-GB" dirty="0"/>
              <a:t>A low audio bit-depth is more appropriate for speech-based audio, such as phone calls or voice recordings.</a:t>
            </a:r>
          </a:p>
          <a:p>
            <a:pPr lvl="1"/>
            <a:r>
              <a:rPr lang="en-GB" dirty="0"/>
              <a:t>This is because speech does not require a wide range of volume levels, and a lower bit-depth reduces file size while keeping the audio clear enough.</a:t>
            </a:r>
          </a:p>
          <a:p>
            <a:endParaRPr lang="en-GB" dirty="0"/>
          </a:p>
          <a:p>
            <a:r>
              <a:rPr lang="en-GB" b="1" dirty="0"/>
              <a:t>In what scenario would a high audio bit-depth be more appropriate?</a:t>
            </a:r>
          </a:p>
          <a:p>
            <a:pPr lvl="1"/>
            <a:r>
              <a:rPr lang="en-GB" dirty="0"/>
              <a:t>A high audio bit-depth is more appropriate for music production or professional audio recording.</a:t>
            </a:r>
          </a:p>
          <a:p>
            <a:pPr lvl="1"/>
            <a:r>
              <a:rPr lang="en-GB" dirty="0"/>
              <a:t>This is because a higher bit-depth allows a greater range of sound levels, reducing distortion and improving sound quality.</a:t>
            </a:r>
          </a:p>
          <a:p>
            <a:endParaRPr lang="en-GB" dirty="0"/>
          </a:p>
          <a:p>
            <a:r>
              <a:rPr lang="en-GB" b="1" dirty="0"/>
              <a:t>In what scenario would a high sampling frequency be more appropriate?</a:t>
            </a:r>
          </a:p>
          <a:p>
            <a:pPr lvl="1"/>
            <a:r>
              <a:rPr lang="en-GB" dirty="0"/>
              <a:t>A high sampling frequency is more appropriate when recording music or complex sounds, such as studio recordings or live concerts.</a:t>
            </a:r>
          </a:p>
          <a:p>
            <a:pPr lvl="1"/>
            <a:r>
              <a:rPr lang="en-GB" dirty="0"/>
              <a:t>This is because a higher sampling rate captures more sound samples per second, making the recording more accurate to the original sound.</a:t>
            </a:r>
          </a:p>
          <a:p>
            <a:endParaRPr lang="en-GB" dirty="0"/>
          </a:p>
          <a:p>
            <a:r>
              <a:rPr lang="en-GB" b="1" dirty="0"/>
              <a:t>In what scenario would a low sampling frequency be more appropriate?</a:t>
            </a:r>
          </a:p>
          <a:p>
            <a:pPr lvl="1"/>
            <a:r>
              <a:rPr lang="en-GB" dirty="0"/>
              <a:t>A low sampling frequency is more appropriate for voice-only audio, such as telephone calls or online voice chats.</a:t>
            </a:r>
          </a:p>
          <a:p>
            <a:pPr lvl="1"/>
            <a:r>
              <a:rPr lang="en-GB" dirty="0"/>
              <a:t>This is because human speech does not contain many high frequencies, so a lower sampling rate is sufficient and produces smaller file sizes.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0790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7D5EB99-6A06-5537-7D5D-335DEB4EA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Exam Style Questions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66CE31-688D-0E75-4E76-978AD53FC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85000" lnSpcReduction="20000"/>
          </a:bodyPr>
          <a:lstStyle/>
          <a:p>
            <a:r>
              <a:rPr lang="en-GB" b="1" dirty="0"/>
              <a:t>Question 1: [2 marks]</a:t>
            </a:r>
          </a:p>
          <a:p>
            <a:pPr lvl="1"/>
            <a:r>
              <a:rPr lang="en-GB" dirty="0"/>
              <a:t>What is meant by bit-depth in digital audio storage? </a:t>
            </a:r>
          </a:p>
          <a:p>
            <a:r>
              <a:rPr lang="en-GB" b="1" dirty="0"/>
              <a:t>Question 2: [2 marks]</a:t>
            </a:r>
          </a:p>
          <a:p>
            <a:pPr lvl="1"/>
            <a:r>
              <a:rPr lang="en-GB" dirty="0"/>
              <a:t>Explain what sampling frequency means when storing sound digitally. </a:t>
            </a:r>
          </a:p>
          <a:p>
            <a:r>
              <a:rPr lang="en-GB" b="1" dirty="0"/>
              <a:t>Question 3: [3 marks]</a:t>
            </a:r>
          </a:p>
          <a:p>
            <a:pPr lvl="1"/>
            <a:r>
              <a:rPr lang="en-GB" dirty="0"/>
              <a:t>A piece of audio is recorded in stereo rather than mono.</a:t>
            </a:r>
          </a:p>
          <a:p>
            <a:pPr lvl="2"/>
            <a:r>
              <a:rPr lang="en-GB" dirty="0"/>
              <a:t>a) State the difference between mono and stereo audio.</a:t>
            </a:r>
          </a:p>
          <a:p>
            <a:pPr lvl="2"/>
            <a:r>
              <a:rPr lang="en-GB" dirty="0"/>
              <a:t>b) Explain how using stereo instead of mono affects the file size</a:t>
            </a:r>
          </a:p>
          <a:p>
            <a:r>
              <a:rPr lang="en-GB" b="1" dirty="0"/>
              <a:t>Question 4: [4 marks]</a:t>
            </a:r>
          </a:p>
          <a:p>
            <a:pPr lvl="1"/>
            <a:r>
              <a:rPr lang="en-GB" dirty="0"/>
              <a:t>Explain how increasing the bit-depth of an audio file affects:</a:t>
            </a:r>
          </a:p>
          <a:p>
            <a:pPr lvl="2"/>
            <a:r>
              <a:rPr lang="en-GB" dirty="0"/>
              <a:t>the range of sound levels that can be stored</a:t>
            </a:r>
          </a:p>
          <a:p>
            <a:pPr lvl="2"/>
            <a:r>
              <a:rPr lang="en-GB" dirty="0"/>
              <a:t>the size of the audio file</a:t>
            </a:r>
          </a:p>
          <a:p>
            <a:r>
              <a:rPr lang="en-GB" b="1" dirty="0"/>
              <a:t>Question 5: [3 marks]</a:t>
            </a:r>
          </a:p>
          <a:p>
            <a:pPr lvl="1"/>
            <a:r>
              <a:rPr lang="en-GB" dirty="0"/>
              <a:t>Explain why a higher sampling frequency results in a more accurate digital representation of sound.</a:t>
            </a:r>
          </a:p>
          <a:p>
            <a:r>
              <a:rPr lang="en-GB" b="1" dirty="0"/>
              <a:t>Question 6: [4 marks]</a:t>
            </a:r>
          </a:p>
          <a:p>
            <a:pPr lvl="1"/>
            <a:r>
              <a:rPr lang="en-GB" dirty="0"/>
              <a:t>A mono audio recording has:</a:t>
            </a:r>
          </a:p>
          <a:p>
            <a:pPr lvl="2"/>
            <a:r>
              <a:rPr lang="en-GB" dirty="0"/>
              <a:t>a sampling frequency of 44,100 Hz</a:t>
            </a:r>
          </a:p>
          <a:p>
            <a:pPr lvl="2"/>
            <a:r>
              <a:rPr lang="en-GB" dirty="0"/>
              <a:t>a bit-depth of 16 bits</a:t>
            </a:r>
          </a:p>
          <a:p>
            <a:pPr lvl="2"/>
            <a:r>
              <a:rPr lang="en-GB" dirty="0"/>
              <a:t>a duration of 10 seconds</a:t>
            </a:r>
          </a:p>
          <a:p>
            <a:pPr lvl="2"/>
            <a:r>
              <a:rPr lang="en-GB" dirty="0"/>
              <a:t>Calculate the file size in bits of this audio recording.</a:t>
            </a:r>
          </a:p>
        </p:txBody>
      </p:sp>
    </p:spTree>
    <p:extLst>
      <p:ext uri="{BB962C8B-B14F-4D97-AF65-F5344CB8AC3E}">
        <p14:creationId xmlns:p14="http://schemas.microsoft.com/office/powerpoint/2010/main" val="1734233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76DE0-9461-DEE8-FE23-809A8ED33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2685256"/>
          </a:xfrm>
        </p:spPr>
        <p:txBody>
          <a:bodyPr>
            <a:normAutofit/>
          </a:bodyPr>
          <a:lstStyle/>
          <a:p>
            <a:r>
              <a:rPr lang="en-GB" b="1" dirty="0"/>
              <a:t>Topic: </a:t>
            </a:r>
            <a:r>
              <a:rPr lang="en-GB" dirty="0"/>
              <a:t>J277.1.2.4</a:t>
            </a:r>
            <a:br>
              <a:rPr lang="en-GB" dirty="0"/>
            </a:br>
            <a:r>
              <a:rPr lang="en-GB" b="1" dirty="0"/>
              <a:t>Title: </a:t>
            </a:r>
            <a:r>
              <a:rPr lang="en-GB" dirty="0"/>
              <a:t>Data Storage – Sound</a:t>
            </a:r>
            <a:br>
              <a:rPr lang="en-GB" dirty="0"/>
            </a:br>
            <a:r>
              <a:rPr lang="en-GB" b="1" dirty="0"/>
              <a:t>Date: </a:t>
            </a:r>
            <a:fld id="{1710BEE4-3098-43A2-8AAD-A4C37DF461F7}" type="datetime1">
              <a:rPr lang="en-GB"/>
              <a:pPr/>
              <a:t>08/01/2026</a:t>
            </a:fld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FED71F-8CDA-767C-E218-6F2589621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8999"/>
            <a:ext cx="10515600" cy="2747963"/>
          </a:xfrm>
        </p:spPr>
        <p:txBody>
          <a:bodyPr/>
          <a:lstStyle/>
          <a:p>
            <a:r>
              <a:rPr lang="en-GB" dirty="0"/>
              <a:t>Put today’s title and date.</a:t>
            </a:r>
          </a:p>
          <a:p>
            <a:r>
              <a:rPr lang="en-GB" u="sng" dirty="0"/>
              <a:t>Underline both</a:t>
            </a:r>
          </a:p>
        </p:txBody>
      </p:sp>
    </p:spTree>
    <p:extLst>
      <p:ext uri="{BB962C8B-B14F-4D97-AF65-F5344CB8AC3E}">
        <p14:creationId xmlns:p14="http://schemas.microsoft.com/office/powerpoint/2010/main" val="1090794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54071-E9A2-3256-683E-802A2353E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Knowledge Objectives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666C24B-7589-4147-8B5D-12F5636273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7624520"/>
              </p:ext>
            </p:extLst>
          </p:nvPr>
        </p:nvGraphicFramePr>
        <p:xfrm>
          <a:off x="838200" y="2159000"/>
          <a:ext cx="10515600" cy="2737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42113445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26719734"/>
                    </a:ext>
                  </a:extLst>
                </a:gridCol>
              </a:tblGrid>
              <a:tr h="184785"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800274"/>
                  </a:ext>
                </a:extLst>
              </a:tr>
              <a:tr h="2402199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b="1" dirty="0"/>
                        <a:t>Images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How sound can be sampled and stored in digital form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The effect of sample rate, duration and bit depth on: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The playback quality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The size of a sound file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Required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Analogue sounds must be stored in binary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Sample rate – measured in Hertz (Hz)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Duration - how many seconds of audio the sound file contains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Bit depth - number of bits available to store each sample (e.g. 16-bit)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101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3972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Sub-title: </a:t>
            </a:r>
            <a:br>
              <a:rPr lang="en-GB" dirty="0"/>
            </a:br>
            <a:r>
              <a:rPr lang="en-GB" b="1" u="sng" dirty="0"/>
              <a:t>Digital Audio – Samples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5257800" cy="4017964"/>
          </a:xfrm>
        </p:spPr>
        <p:txBody>
          <a:bodyPr>
            <a:normAutofit/>
          </a:bodyPr>
          <a:lstStyle/>
          <a:p>
            <a:r>
              <a:rPr lang="en-GB" dirty="0">
                <a:highlight>
                  <a:srgbClr val="FFFF00"/>
                </a:highlight>
              </a:rPr>
              <a:t>Write the sub-title and underline</a:t>
            </a:r>
          </a:p>
          <a:p>
            <a:r>
              <a:rPr lang="en-GB" dirty="0">
                <a:highlight>
                  <a:srgbClr val="FFFF00"/>
                </a:highlight>
              </a:rPr>
              <a:t>Copy out the following information:</a:t>
            </a:r>
          </a:p>
          <a:p>
            <a:pPr lvl="2"/>
            <a:r>
              <a:rPr lang="en-GB" dirty="0"/>
              <a:t>Sound/audio is analogue.</a:t>
            </a:r>
          </a:p>
          <a:p>
            <a:pPr lvl="2"/>
            <a:r>
              <a:rPr lang="en-GB" dirty="0"/>
              <a:t>In order to digitise an analogue audio wave, readings need to be taken of where the analogue wave is at timed intervals. </a:t>
            </a:r>
          </a:p>
          <a:p>
            <a:pPr lvl="2"/>
            <a:r>
              <a:rPr lang="en-GB" dirty="0"/>
              <a:t>An individual reading of the analogue wave is called a sample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860F80-D890-CAA0-BC29-90FAAE9F18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57" t="13371" r="10316" b="1179"/>
          <a:stretch/>
        </p:blipFill>
        <p:spPr>
          <a:xfrm>
            <a:off x="6172200" y="1825625"/>
            <a:ext cx="5209190" cy="2558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882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Sub-title: </a:t>
            </a:r>
            <a:br>
              <a:rPr lang="en-GB" dirty="0"/>
            </a:br>
            <a:r>
              <a:rPr lang="en-GB" b="1" u="sng" dirty="0"/>
              <a:t>Digital Audio – Sample bit depth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6581945" cy="4017964"/>
          </a:xfrm>
        </p:spPr>
        <p:txBody>
          <a:bodyPr>
            <a:normAutofit lnSpcReduction="10000"/>
          </a:bodyPr>
          <a:lstStyle/>
          <a:p>
            <a:r>
              <a:rPr lang="en-GB" dirty="0">
                <a:highlight>
                  <a:srgbClr val="FFFF00"/>
                </a:highlight>
              </a:rPr>
              <a:t>Write the sub-title and underline</a:t>
            </a:r>
          </a:p>
          <a:p>
            <a:r>
              <a:rPr lang="en-GB" dirty="0">
                <a:highlight>
                  <a:srgbClr val="FFFF00"/>
                </a:highlight>
              </a:rPr>
              <a:t>Copy out the following information:</a:t>
            </a:r>
          </a:p>
          <a:p>
            <a:pPr lvl="2"/>
            <a:r>
              <a:rPr lang="en-GB" dirty="0"/>
              <a:t>The amount of data used to record each sample is called the bit-depth.</a:t>
            </a:r>
          </a:p>
          <a:p>
            <a:pPr lvl="2"/>
            <a:r>
              <a:rPr lang="en-GB" dirty="0"/>
              <a:t>The greater the bit-depth the wider the range of possible values that can be used and therefore increasing the level of detail. This means that the sample will more accurately be recorded.</a:t>
            </a:r>
          </a:p>
          <a:p>
            <a:pPr lvl="2"/>
            <a:endParaRPr lang="en-GB" dirty="0"/>
          </a:p>
          <a:p>
            <a:pPr lvl="2"/>
            <a:r>
              <a:rPr lang="en-GB" dirty="0"/>
              <a:t>How does bit-depth affect file size and audio quality?</a:t>
            </a:r>
          </a:p>
          <a:p>
            <a:pPr lvl="3"/>
            <a:r>
              <a:rPr lang="en-GB" dirty="0"/>
              <a:t>Higher bit-depth = more accuracy &amp; larger file size</a:t>
            </a:r>
          </a:p>
          <a:p>
            <a:pPr lvl="3"/>
            <a:r>
              <a:rPr lang="en-GB" dirty="0"/>
              <a:t>Lower bit-depth = less accuracy &amp; smaller file size</a:t>
            </a:r>
          </a:p>
          <a:p>
            <a:pPr lvl="2"/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ED11ED2-F3D5-11D9-EA8C-5B01F60DF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0145" y="3168186"/>
            <a:ext cx="4448796" cy="3324689"/>
          </a:xfrm>
          <a:prstGeom prst="rect">
            <a:avLst/>
          </a:prstGeom>
        </p:spPr>
      </p:pic>
      <p:pic>
        <p:nvPicPr>
          <p:cNvPr id="2054" name="Picture 6" descr="Audio bit depth - Wikiwand">
            <a:extLst>
              <a:ext uri="{FF2B5EF4-FFF2-40B4-BE49-F238E27FC236}">
                <a16:creationId xmlns:a16="http://schemas.microsoft.com/office/drawing/2014/main" id="{1BB4650B-0E86-D861-BCBA-E6F811EB3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8773" y="703933"/>
            <a:ext cx="2631347" cy="1973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3062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Sub-title: </a:t>
            </a:r>
            <a:br>
              <a:rPr lang="en-GB" dirty="0"/>
            </a:br>
            <a:r>
              <a:rPr lang="en-GB" b="1" u="sng" dirty="0"/>
              <a:t>Digital Audio – Sample 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6772477" cy="4017964"/>
          </a:xfrm>
        </p:spPr>
        <p:txBody>
          <a:bodyPr>
            <a:normAutofit lnSpcReduction="10000"/>
          </a:bodyPr>
          <a:lstStyle/>
          <a:p>
            <a:r>
              <a:rPr lang="en-GB" dirty="0">
                <a:highlight>
                  <a:srgbClr val="FFFF00"/>
                </a:highlight>
              </a:rPr>
              <a:t>Write the sub-title and underline</a:t>
            </a:r>
          </a:p>
          <a:p>
            <a:r>
              <a:rPr lang="en-GB" dirty="0">
                <a:highlight>
                  <a:srgbClr val="FFFF00"/>
                </a:highlight>
              </a:rPr>
              <a:t>Copy out the following information:</a:t>
            </a:r>
          </a:p>
          <a:p>
            <a:pPr lvl="2"/>
            <a:r>
              <a:rPr lang="en-GB" dirty="0"/>
              <a:t>How often a reading of the analogue sound wave is taken is called the sample rate.</a:t>
            </a:r>
          </a:p>
          <a:p>
            <a:pPr lvl="2"/>
            <a:r>
              <a:rPr lang="en-GB" dirty="0"/>
              <a:t>How often a something happens is referred to as the frequency and frequency is measured in Hertz (Hz)</a:t>
            </a:r>
          </a:p>
          <a:p>
            <a:pPr lvl="2"/>
            <a:r>
              <a:rPr lang="en-GB" dirty="0"/>
              <a:t>Sample rate/frequency and is measured in Hertz (Hz)</a:t>
            </a:r>
          </a:p>
          <a:p>
            <a:pPr lvl="2"/>
            <a:endParaRPr lang="en-GB" dirty="0"/>
          </a:p>
          <a:p>
            <a:pPr lvl="2"/>
            <a:r>
              <a:rPr lang="en-GB" dirty="0"/>
              <a:t>How does sample rate affect file size and audio quality?</a:t>
            </a:r>
          </a:p>
          <a:p>
            <a:pPr lvl="3"/>
            <a:r>
              <a:rPr lang="en-GB" dirty="0"/>
              <a:t>Higher sample rate = more accuracy &amp; larger file size</a:t>
            </a:r>
          </a:p>
          <a:p>
            <a:pPr lvl="3"/>
            <a:r>
              <a:rPr lang="en-GB" dirty="0"/>
              <a:t>Lower sample rate = less accuracy &amp; smaller file size</a:t>
            </a:r>
          </a:p>
          <a:p>
            <a:pPr lvl="2"/>
            <a:endParaRPr lang="en-GB" dirty="0"/>
          </a:p>
        </p:txBody>
      </p:sp>
      <p:pic>
        <p:nvPicPr>
          <p:cNvPr id="1026" name="Picture 2" descr="Figuring out: Audio Pull up/down — Javier Zúmer - Sound Design">
            <a:extLst>
              <a:ext uri="{FF2B5EF4-FFF2-40B4-BE49-F238E27FC236}">
                <a16:creationId xmlns:a16="http://schemas.microsoft.com/office/drawing/2014/main" id="{F3E6C6FC-976F-9492-4139-FA3BA4E09D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9150" y="3681238"/>
            <a:ext cx="2974650" cy="2495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4533668-5D3D-B724-4CE2-857CA5993B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0677" y="718308"/>
            <a:ext cx="3472391" cy="2035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90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Sub-title: </a:t>
            </a:r>
            <a:br>
              <a:rPr lang="en-GB" dirty="0"/>
            </a:br>
            <a:r>
              <a:rPr lang="en-GB" b="1" u="sng" dirty="0"/>
              <a:t>Digital Audio – Channels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highlight>
                  <a:srgbClr val="FFFF00"/>
                </a:highlight>
              </a:rPr>
              <a:t>Write the sub-title and underline</a:t>
            </a:r>
          </a:p>
          <a:p>
            <a:r>
              <a:rPr lang="en-GB" dirty="0">
                <a:highlight>
                  <a:srgbClr val="FFFF00"/>
                </a:highlight>
              </a:rPr>
              <a:t>Copy out the following information:</a:t>
            </a:r>
          </a:p>
          <a:p>
            <a:pPr lvl="1"/>
            <a:r>
              <a:rPr lang="en-GB" dirty="0"/>
              <a:t>Sound can often be made up of different digital audio channels.</a:t>
            </a:r>
          </a:p>
          <a:p>
            <a:pPr lvl="1"/>
            <a:r>
              <a:rPr lang="en-GB" dirty="0"/>
              <a:t>Different audio channels help give the illusion of 3D / surround sound</a:t>
            </a:r>
          </a:p>
          <a:p>
            <a:pPr lvl="1"/>
            <a:r>
              <a:rPr lang="en-GB" b="1" dirty="0"/>
              <a:t>Mono</a:t>
            </a:r>
            <a:r>
              <a:rPr lang="en-GB" dirty="0"/>
              <a:t> = single channel</a:t>
            </a:r>
          </a:p>
          <a:p>
            <a:pPr lvl="1"/>
            <a:r>
              <a:rPr lang="en-GB" b="1" dirty="0"/>
              <a:t>Stereo</a:t>
            </a:r>
            <a:r>
              <a:rPr lang="en-GB" dirty="0"/>
              <a:t> = dual channel</a:t>
            </a:r>
          </a:p>
          <a:p>
            <a:pPr lvl="1"/>
            <a:r>
              <a:rPr lang="en-GB" b="1" dirty="0"/>
              <a:t>2.1 audio </a:t>
            </a:r>
            <a:r>
              <a:rPr lang="en-GB" dirty="0"/>
              <a:t>= 3 channel (2 main channels &amp; 1 channel for subwoofer)</a:t>
            </a:r>
          </a:p>
          <a:p>
            <a:pPr lvl="1"/>
            <a:r>
              <a:rPr lang="en-GB" b="1" dirty="0"/>
              <a:t>5.1 audio </a:t>
            </a:r>
            <a:r>
              <a:rPr lang="en-GB" dirty="0"/>
              <a:t>= 6 channel (5 main channels &amp; 1 channel for subwoofer)</a:t>
            </a:r>
          </a:p>
          <a:p>
            <a:pPr lvl="1"/>
            <a:r>
              <a:rPr lang="en-GB" b="1" dirty="0"/>
              <a:t>7.1 audio </a:t>
            </a:r>
            <a:r>
              <a:rPr lang="en-GB" dirty="0"/>
              <a:t>= 8 channel (7 main channels &amp; 1 channel for subwoofer)</a:t>
            </a:r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4815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2962D-96F7-50DC-6F67-2ED75BF33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Sub-title: </a:t>
            </a:r>
            <a:br>
              <a:rPr lang="en-GB" dirty="0"/>
            </a:br>
            <a:r>
              <a:rPr lang="en-GB" b="1" u="sng" dirty="0"/>
              <a:t>Digital Audio – Standard presets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09C75-EC44-7354-FBC4-07E3D8BE1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highlight>
                  <a:srgbClr val="FFFF00"/>
                </a:highlight>
              </a:rPr>
              <a:t>Write the sub-title and underline</a:t>
            </a:r>
          </a:p>
          <a:p>
            <a:r>
              <a:rPr lang="en-GB" dirty="0">
                <a:highlight>
                  <a:srgbClr val="FFFF00"/>
                </a:highlight>
              </a:rPr>
              <a:t>Copy out the following information:</a:t>
            </a:r>
          </a:p>
          <a:p>
            <a:r>
              <a:rPr lang="en-GB" dirty="0"/>
              <a:t>Industry standard presets</a:t>
            </a:r>
          </a:p>
          <a:p>
            <a:pPr lvl="1"/>
            <a:r>
              <a:rPr lang="en-GB" dirty="0"/>
              <a:t>Bit depth/amplitude</a:t>
            </a:r>
          </a:p>
          <a:p>
            <a:pPr lvl="2"/>
            <a:r>
              <a:rPr lang="en-GB" dirty="0"/>
              <a:t>16-bit (CD quality / up to 96.3 decibels)</a:t>
            </a:r>
          </a:p>
          <a:p>
            <a:pPr lvl="2"/>
            <a:r>
              <a:rPr lang="en-GB" dirty="0"/>
              <a:t>24-bit (studio quality / up to 144.5 decibels)</a:t>
            </a:r>
          </a:p>
          <a:p>
            <a:pPr lvl="2"/>
            <a:r>
              <a:rPr lang="en-GB" dirty="0"/>
              <a:t>32-bit (Up to 1,528 decibels)</a:t>
            </a:r>
          </a:p>
          <a:p>
            <a:pPr lvl="1"/>
            <a:r>
              <a:rPr lang="en-GB" dirty="0"/>
              <a:t>Sample rate/frequency</a:t>
            </a:r>
          </a:p>
          <a:p>
            <a:pPr lvl="2"/>
            <a:r>
              <a:rPr lang="en-GB" dirty="0"/>
              <a:t>44.1 </a:t>
            </a:r>
            <a:r>
              <a:rPr lang="en-GB" dirty="0" err="1"/>
              <a:t>KHz</a:t>
            </a:r>
            <a:r>
              <a:rPr lang="en-GB" dirty="0"/>
              <a:t> (Standard quality)</a:t>
            </a:r>
          </a:p>
          <a:p>
            <a:pPr lvl="2"/>
            <a:r>
              <a:rPr lang="en-GB" dirty="0"/>
              <a:t>48 </a:t>
            </a:r>
            <a:r>
              <a:rPr lang="en-GB" dirty="0" err="1"/>
              <a:t>KHz</a:t>
            </a:r>
            <a:r>
              <a:rPr lang="en-GB" dirty="0"/>
              <a:t> (Film quality)</a:t>
            </a:r>
          </a:p>
        </p:txBody>
      </p:sp>
    </p:spTree>
    <p:extLst>
      <p:ext uri="{BB962C8B-B14F-4D97-AF65-F5344CB8AC3E}">
        <p14:creationId xmlns:p14="http://schemas.microsoft.com/office/powerpoint/2010/main" val="762874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Sub-title: </a:t>
            </a:r>
            <a:br>
              <a:rPr lang="en-GB" dirty="0"/>
            </a:br>
            <a:r>
              <a:rPr lang="en-GB" b="1" u="sng" dirty="0"/>
              <a:t>Digital Audio – File size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highlight>
                  <a:srgbClr val="FFFF00"/>
                </a:highlight>
              </a:rPr>
              <a:t>Write the sub-title and underline</a:t>
            </a:r>
          </a:p>
          <a:p>
            <a:r>
              <a:rPr lang="en-GB" dirty="0">
                <a:highlight>
                  <a:srgbClr val="FFFF00"/>
                </a:highlight>
              </a:rPr>
              <a:t>Copy out the following information: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Bit depth x sample rate (frequency) x duration (seconds) x channels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Worked example:</a:t>
            </a:r>
          </a:p>
          <a:p>
            <a:pPr lvl="2"/>
            <a:r>
              <a:rPr lang="en-GB" dirty="0"/>
              <a:t>Bit depth = 16 bit (CD quality)</a:t>
            </a:r>
          </a:p>
          <a:p>
            <a:pPr lvl="2"/>
            <a:r>
              <a:rPr lang="en-GB" dirty="0"/>
              <a:t>Sample rate (frequency) = 44.1 </a:t>
            </a:r>
            <a:r>
              <a:rPr lang="en-GB" dirty="0" err="1"/>
              <a:t>KHz</a:t>
            </a:r>
            <a:r>
              <a:rPr lang="en-GB" dirty="0"/>
              <a:t> (standard quality)</a:t>
            </a:r>
          </a:p>
          <a:p>
            <a:pPr lvl="2"/>
            <a:r>
              <a:rPr lang="en-GB" dirty="0"/>
              <a:t>Duration (seconds) = 60 seconds</a:t>
            </a:r>
          </a:p>
          <a:p>
            <a:pPr lvl="2"/>
            <a:r>
              <a:rPr lang="en-GB" dirty="0"/>
              <a:t>Channels = 1 (mono)</a:t>
            </a:r>
          </a:p>
          <a:p>
            <a:pPr lvl="2"/>
            <a:r>
              <a:rPr lang="en-GB"/>
              <a:t>= 42,336,000 bits (5,292,000 Bytes / 5.3MB)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8133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70A0F26BAE5E40950502EB18AE2306" ma:contentTypeVersion="12" ma:contentTypeDescription="Create a new document." ma:contentTypeScope="" ma:versionID="9548b167d6f91841ecb8a387cd175fcf">
  <xsd:schema xmlns:xsd="http://www.w3.org/2001/XMLSchema" xmlns:xs="http://www.w3.org/2001/XMLSchema" xmlns:p="http://schemas.microsoft.com/office/2006/metadata/properties" xmlns:ns2="5c348ab7-c4f6-46c3-b69b-b91d4db37fac" xmlns:ns3="44ba5890-ab2c-47f6-9d80-ec07230553a0" targetNamespace="http://schemas.microsoft.com/office/2006/metadata/properties" ma:root="true" ma:fieldsID="a86b4c7dd82f87ba5e131256ff5a2085" ns2:_="" ns3:_="">
    <xsd:import namespace="5c348ab7-c4f6-46c3-b69b-b91d4db37fac"/>
    <xsd:import namespace="44ba5890-ab2c-47f6-9d80-ec07230553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48ab7-c4f6-46c3-b69b-b91d4db37f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23d69b0-bafc-4583-bcfa-a871482076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ba5890-ab2c-47f6-9d80-ec07230553a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297006e-c247-4f27-bed2-7d0f74b911a2}" ma:internalName="TaxCatchAll" ma:showField="CatchAllData" ma:web="44ba5890-ab2c-47f6-9d80-ec07230553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c348ab7-c4f6-46c3-b69b-b91d4db37fac">
      <Terms xmlns="http://schemas.microsoft.com/office/infopath/2007/PartnerControls"/>
    </lcf76f155ced4ddcb4097134ff3c332f>
    <TaxCatchAll xmlns="44ba5890-ab2c-47f6-9d80-ec07230553a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10C356C-A12F-404D-8883-E30336429B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348ab7-c4f6-46c3-b69b-b91d4db37fac"/>
    <ds:schemaRef ds:uri="44ba5890-ab2c-47f6-9d80-ec07230553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CC8A7F-B0B9-4736-AA01-2B843821DF95}">
  <ds:schemaRefs>
    <ds:schemaRef ds:uri="http://schemas.microsoft.com/office/2006/metadata/properties"/>
    <ds:schemaRef ds:uri="http://schemas.microsoft.com/office/infopath/2007/PartnerControls"/>
    <ds:schemaRef ds:uri="5c348ab7-c4f6-46c3-b69b-b91d4db37fac"/>
    <ds:schemaRef ds:uri="44ba5890-ab2c-47f6-9d80-ec07230553a0"/>
  </ds:schemaRefs>
</ds:datastoreItem>
</file>

<file path=customXml/itemProps3.xml><?xml version="1.0" encoding="utf-8"?>
<ds:datastoreItem xmlns:ds="http://schemas.openxmlformats.org/officeDocument/2006/customXml" ds:itemID="{FF42EBAE-0E9F-4ED2-8A1C-3B355CADF2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829</TotalTime>
  <Words>1278</Words>
  <Application>Microsoft Office PowerPoint</Application>
  <PresentationFormat>Widescreen</PresentationFormat>
  <Paragraphs>147</Paragraphs>
  <Slides>14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Office Theme</vt:lpstr>
      <vt:lpstr>PowerPoint Presentation</vt:lpstr>
      <vt:lpstr>Topic: J277.1.2.4 Title: Data Storage – Sound Date: 08/01/2026</vt:lpstr>
      <vt:lpstr>Knowledge Objectives</vt:lpstr>
      <vt:lpstr>Sub-title:  Digital Audio – Samples</vt:lpstr>
      <vt:lpstr>Sub-title:  Digital Audio – Sample bit depth</vt:lpstr>
      <vt:lpstr>Sub-title:  Digital Audio – Sample rate</vt:lpstr>
      <vt:lpstr>Sub-title:  Digital Audio – Channels</vt:lpstr>
      <vt:lpstr>Sub-title:  Digital Audio – Standard presets</vt:lpstr>
      <vt:lpstr>Sub-title:  Digital Audio – File size</vt:lpstr>
      <vt:lpstr>Sub-title:  Digital Audio – Summary</vt:lpstr>
      <vt:lpstr>Calculate</vt:lpstr>
      <vt:lpstr>Suitability</vt:lpstr>
      <vt:lpstr>Suitability (Answers)</vt:lpstr>
      <vt:lpstr>Exam Style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J277.1.2.2 Secondary Storage</dc:title>
  <dc:creator>Edmund Ryan</dc:creator>
  <cp:lastModifiedBy>Edmund Ryan</cp:lastModifiedBy>
  <cp:revision>171</cp:revision>
  <dcterms:created xsi:type="dcterms:W3CDTF">2023-10-16T08:20:00Z</dcterms:created>
  <dcterms:modified xsi:type="dcterms:W3CDTF">2026-01-08T11:02:33Z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0x010100E970A0F26BAE5E40950502EB18AE2306</vt:lpwstr>
  </property>
  <property fmtid="{D5CDD505-2E9C-101B-9397-08002B2CF9AE}" pid="3" name="Order">
    <vt:r8>1400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</Properties>
</file>