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atmospheric_stylized_digital_illustration_batch_1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492240" cy="6858000"/>
          </a:xfrm>
          <a:prstGeom prst="rect">
            <a:avLst/>
          </a:prstGeom>
          <a:solidFill>
            <a:srgbClr val="020617">
              <a:alpha val="92000"/>
            </a:srgbClr>
          </a:solidFill>
          <a:ln w="12700">
            <a:solidFill>
              <a:srgbClr val="020617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1051560"/>
            <a:ext cx="53035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Storymaker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Python Challenge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694944" y="269748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E0F2FE"/>
                </a:solidFill>
              </a:rPr>
              <a:t>Build and extend an interactive text adventure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713232" y="3310128"/>
            <a:ext cx="1078992" cy="310896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txBody>
          <a:bodyPr wrap="square" lIns="381" tIns="381" rIns="381" bIns="381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functions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1920240" y="3310128"/>
            <a:ext cx="786384" cy="310896"/>
          </a:xfrm>
          <a:prstGeom prst="rect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txBody>
          <a:bodyPr wrap="square" lIns="381" tIns="381" rIns="381" bIns="381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loops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2852928" y="3310128"/>
            <a:ext cx="1444752" cy="310896"/>
          </a:xfrm>
          <a:prstGeom prst="rect">
            <a:avLst/>
          </a:prstGeom>
          <a:solidFill>
            <a:srgbClr val="7C3AED"/>
          </a:solidFill>
          <a:ln>
            <a:solidFill>
              <a:srgbClr val="7C3AED"/>
            </a:solidFill>
          </a:ln>
        </p:spPr>
        <p:txBody>
          <a:bodyPr wrap="square" lIns="381" tIns="381" rIns="381" bIns="381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if / elif / else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4443984" y="3310128"/>
            <a:ext cx="1170432" cy="310896"/>
          </a:xfrm>
          <a:prstGeom prst="rect">
            <a:avLst/>
          </a:prstGeom>
          <a:solidFill>
            <a:srgbClr val="FBBF24"/>
          </a:solidFill>
          <a:ln>
            <a:solidFill>
              <a:srgbClr val="FBBF24"/>
            </a:solidFill>
          </a:ln>
        </p:spPr>
        <p:txBody>
          <a:bodyPr wrap="square" lIns="381" tIns="381" rIns="381" bIns="381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F172A"/>
                </a:solidFill>
              </a:rPr>
              <a:t>debugging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713232" y="6080760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BD5E1"/>
                </a:solidFill>
              </a:rPr>
              <a:t>Teacher deck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2057400" y="6080760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</a:rPr>
              <a:t>Based on the uploaded Storymaker.py template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6949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Expert task: add a new room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914400"/>
            <a:ext cx="6583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75569"/>
                </a:solidFill>
              </a:rPr>
              <a:t>New rooms need a function, a route into it, and a way back.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13232" y="1234440"/>
            <a:ext cx="5806440" cy="4498848"/>
          </a:xfrm>
          <a:prstGeom prst="rect">
            <a:avLst/>
          </a:prstGeom>
          <a:solidFill>
            <a:srgbClr val="111827"/>
          </a:solidFill>
          <a:ln w="12700">
            <a:solidFill>
              <a:srgbClr val="334155"/>
            </a:solidFill>
          </a:ln>
        </p:spPr>
        <p:txBody>
          <a:bodyPr wrap="square" lIns="2286" tIns="2286" rIns="2286" bIns="2286" rtlCol="0" anchor="t"/>
          <a:lstStyle/>
          <a:p>
            <a:pPr indent="0" marL="0">
              <a:buNone/>
            </a:pPr>
            <a:r>
              <a:rPr lang="en-US" sz="117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def cellar():</a:t>
            </a:r>
            <a:endParaRPr lang="en-US" sz="1170" dirty="0"/>
          </a:p>
          <a:p>
            <a:pPr indent="0" marL="0">
              <a:buNone/>
            </a:pPr>
            <a:r>
              <a:rPr lang="en-US" sz="117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print("**You enter the cellar**")</a:t>
            </a:r>
            <a:endParaRPr lang="en-US" sz="1170" dirty="0"/>
          </a:p>
          <a:p>
            <a:pPr indent="0" marL="0">
              <a:buNone/>
            </a:pPr>
            <a:r>
              <a:rPr lang="en-US" sz="117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flag = True</a:t>
            </a:r>
            <a:endParaRPr lang="en-US" sz="1170" dirty="0"/>
          </a:p>
          <a:p>
            <a:pPr indent="0" marL="0">
              <a:buNone/>
            </a:pPr>
            <a:r>
              <a:rPr lang="en-US" sz="117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while flag == True:</a:t>
            </a:r>
            <a:endParaRPr lang="en-US" sz="1170" dirty="0"/>
          </a:p>
          <a:p>
            <a:pPr indent="0" marL="0">
              <a:buNone/>
            </a:pPr>
            <a:r>
              <a:rPr lang="en-US" sz="117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choice = input("You can see a (B)ox and a (D)oor. ")</a:t>
            </a:r>
            <a:endParaRPr lang="en-US" sz="1170" dirty="0"/>
          </a:p>
          <a:p>
            <a:pPr indent="0" marL="0">
              <a:buNone/>
            </a:pPr>
            <a:r>
              <a:rPr lang="en-US" sz="117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if choice.lower() == "b":</a:t>
            </a:r>
            <a:endParaRPr lang="en-US" sz="1170" dirty="0"/>
          </a:p>
          <a:p>
            <a:pPr indent="0" marL="0">
              <a:buNone/>
            </a:pPr>
            <a:r>
              <a:rPr lang="en-US" sz="117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    print("Inside the box is a muddy footprint.")</a:t>
            </a:r>
            <a:endParaRPr lang="en-US" sz="1170" dirty="0"/>
          </a:p>
          <a:p>
            <a:pPr indent="0" marL="0">
              <a:buNone/>
            </a:pPr>
            <a:r>
              <a:rPr lang="en-US" sz="117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elif choice.lower() == "d":</a:t>
            </a:r>
            <a:endParaRPr lang="en-US" sz="1170" dirty="0"/>
          </a:p>
          <a:p>
            <a:pPr indent="0" marL="0">
              <a:buNone/>
            </a:pPr>
            <a:r>
              <a:rPr lang="en-US" sz="117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    flag = False</a:t>
            </a:r>
            <a:endParaRPr lang="en-US" sz="1170" dirty="0"/>
          </a:p>
          <a:p>
            <a:pPr indent="0" marL="0">
              <a:buNone/>
            </a:pPr>
            <a:r>
              <a:rPr lang="en-US" sz="117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    hallway()</a:t>
            </a:r>
            <a:endParaRPr lang="en-US" sz="1170" dirty="0"/>
          </a:p>
          <a:p>
            <a:pPr indent="0" marL="0">
              <a:buNone/>
            </a:pPr>
            <a:r>
              <a:rPr lang="en-US" sz="117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else:</a:t>
            </a:r>
            <a:endParaRPr lang="en-US" sz="1170" dirty="0"/>
          </a:p>
          <a:p>
            <a:pPr indent="0" marL="0">
              <a:buNone/>
            </a:pPr>
            <a:r>
              <a:rPr lang="en-US" sz="117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    print("Your choice wasn't recognised.")</a:t>
            </a:r>
            <a:endParaRPr lang="en-US" sz="1170" dirty="0"/>
          </a:p>
        </p:txBody>
      </p:sp>
      <p:sp>
        <p:nvSpPr>
          <p:cNvPr id="5" name="Text 3"/>
          <p:cNvSpPr/>
          <p:nvPr/>
        </p:nvSpPr>
        <p:spPr>
          <a:xfrm>
            <a:off x="6995160" y="1389888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</a:rPr>
              <a:t>Connection checklist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178040" y="195681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59E0B"/>
                </a:solidFill>
              </a:rPr>
              <a:t>•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470648" y="1938528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F2937"/>
                </a:solidFill>
              </a:rPr>
              <a:t>Create the new function.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178040" y="244144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59E0B"/>
                </a:solidFill>
              </a:rPr>
              <a:t>•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470648" y="242316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F2937"/>
                </a:solidFill>
              </a:rPr>
              <a:t>Add the option to hallway() or landing().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178040" y="292608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59E0B"/>
                </a:solidFill>
              </a:rPr>
              <a:t>•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7470648" y="2907792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F2937"/>
                </a:solidFill>
              </a:rPr>
              <a:t>Call the function when the option is chosen.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7178040" y="341071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59E0B"/>
                </a:solidFill>
              </a:rPr>
              <a:t>•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7470648" y="3392424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F2937"/>
                </a:solidFill>
              </a:rPr>
              <a:t>Return to the correct hub when the player exits.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7086600" y="4901184"/>
            <a:ext cx="4251960" cy="621792"/>
          </a:xfrm>
          <a:prstGeom prst="rect">
            <a:avLst/>
          </a:prstGeom>
          <a:solidFill>
            <a:srgbClr val="FEE2E2"/>
          </a:solidFill>
          <a:ln w="15240">
            <a:solidFill>
              <a:srgbClr val="FCA5A5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C2626"/>
                </a:solidFill>
              </a:rPr>
              <a:t>No route = unreachable room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02920" y="654710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Storymaker Python Challenge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1147572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502920" y="6419088"/>
            <a:ext cx="11201400" cy="0"/>
          </a:xfrm>
          <a:prstGeom prst="line">
            <a:avLst/>
          </a:prstGeom>
          <a:noFill/>
          <a:ln w="7620">
            <a:solidFill>
              <a:srgbClr val="CBD5E1"/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6949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Debugging hunt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914400"/>
            <a:ext cx="6583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75569"/>
                </a:solidFill>
              </a:rPr>
              <a:t>Use the starter code to practise spotting logic and input problems.</a:t>
            </a:r>
            <a:endParaRPr lang="en-US" sz="1150" dirty="0"/>
          </a:p>
        </p:txBody>
      </p:sp>
      <p:pic>
        <p:nvPicPr>
          <p:cNvPr id="4" name="Image 0" descr="/mnt/data/wide_illustrative_conceptual_scene_about_debugging_batch_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1481328"/>
            <a:ext cx="4983480" cy="27980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1520" y="1298448"/>
            <a:ext cx="5074920" cy="530352"/>
          </a:xfrm>
          <a:prstGeom prst="rect">
            <a:avLst/>
          </a:prstGeom>
          <a:solidFill>
            <a:srgbClr val="FEE2E2"/>
          </a:solidFill>
          <a:ln w="1270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Bug 1
</a:t>
            </a:r>
            <a:pPr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Door 4 prints “You are in Room 1”.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731520" y="2057400"/>
            <a:ext cx="5074920" cy="530352"/>
          </a:xfrm>
          <a:prstGeom prst="rect">
            <a:avLst/>
          </a:prstGeom>
          <a:solidFill>
            <a:srgbClr val="FEE2E2"/>
          </a:solidFill>
          <a:ln w="1270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Bug 2
</a:t>
            </a:r>
            <a:pPr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Door 6 says “You are leaving Room 5”.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31520" y="2816352"/>
            <a:ext cx="5074920" cy="530352"/>
          </a:xfrm>
          <a:prstGeom prst="rect">
            <a:avLst/>
          </a:prstGeom>
          <a:solidFill>
            <a:srgbClr val="FEE2E2"/>
          </a:solidFill>
          <a:ln w="1270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Bug 3
</a:t>
            </a:r>
            <a:pPr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Bathroom cabinet checks for "c?" rather than "c".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731520" y="3703320"/>
            <a:ext cx="5074920" cy="676656"/>
          </a:xfrm>
          <a:prstGeom prst="rect">
            <a:avLst/>
          </a:prstGeom>
          <a:solidFill>
            <a:srgbClr val="FEF3C7"/>
          </a:solidFill>
          <a:ln w="1270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Challenge
</a:t>
            </a:r>
            <a:pPr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happen if Peter is asked question 6?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777240" y="5166360"/>
            <a:ext cx="5074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F172A"/>
                </a:solidFill>
              </a:rPr>
              <a:t>Ask students to predict the symptom before they run the code.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502920" y="654710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Storymaker Python Challenge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47572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12" name="Shape 9"/>
          <p:cNvSpPr/>
          <p:nvPr/>
        </p:nvSpPr>
        <p:spPr>
          <a:xfrm>
            <a:off x="502920" y="6419088"/>
            <a:ext cx="11201400" cy="0"/>
          </a:xfrm>
          <a:prstGeom prst="line">
            <a:avLst/>
          </a:prstGeom>
          <a:noFill/>
          <a:ln w="7620">
            <a:solidFill>
              <a:srgbClr val="CBD5E1"/>
            </a:solidFill>
            <a:prstDash val="solid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6949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Plan before coding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914400"/>
            <a:ext cx="6583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75569"/>
                </a:solidFill>
              </a:rPr>
              <a:t>A short plan prevents random edits and broken routes.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77240" y="1188720"/>
            <a:ext cx="10698480" cy="5074920"/>
          </a:xfrm>
          <a:prstGeom prst="rect">
            <a:avLst/>
          </a:prstGeom>
          <a:solidFill>
            <a:srgbClr val="FFFFFF"/>
          </a:solidFill>
          <a:ln w="15240">
            <a:solidFill>
              <a:srgbClr val="CBD5E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51560" y="1444752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</a:rPr>
              <a:t>Story planning board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51560" y="2011680"/>
            <a:ext cx="2057400" cy="749808"/>
          </a:xfrm>
          <a:prstGeom prst="rect">
            <a:avLst/>
          </a:prstGeom>
          <a:solidFill>
            <a:srgbClr val="EDE9FE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</a:rPr>
              <a:t>Mystery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</a:rPr>
              <a:t>What happened?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0" y="2011680"/>
            <a:ext cx="2057400" cy="749808"/>
          </a:xfrm>
          <a:prstGeom prst="rect">
            <a:avLst/>
          </a:prstGeom>
          <a:solidFill>
            <a:srgbClr val="E0F2FE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</a:rPr>
              <a:t>Rooms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</a:rPr>
              <a:t>Where can the player go?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263640" y="2011680"/>
            <a:ext cx="2057400" cy="749808"/>
          </a:xfrm>
          <a:prstGeom prst="rect">
            <a:avLst/>
          </a:prstGeom>
          <a:solidFill>
            <a:srgbClr val="FEF3C7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</a:rPr>
              <a:t>Clues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</a:rPr>
              <a:t>What can they find?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869680" y="2011680"/>
            <a:ext cx="2057400" cy="749808"/>
          </a:xfrm>
          <a:prstGeom prst="rect">
            <a:avLst/>
          </a:prstGeom>
          <a:solidFill>
            <a:srgbClr val="DCFCE7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</a:rPr>
              <a:t>Ending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</a:rPr>
              <a:t>How is it solved?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108960" y="2386584"/>
            <a:ext cx="548640" cy="0"/>
          </a:xfrm>
          <a:prstGeom prst="line">
            <a:avLst/>
          </a:prstGeom>
          <a:noFill/>
          <a:ln w="16510">
            <a:solidFill>
              <a:srgbClr val="CBD5E1"/>
            </a:solidFill>
            <a:prstDash val="solid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5715000" y="2386584"/>
            <a:ext cx="548640" cy="0"/>
          </a:xfrm>
          <a:prstGeom prst="line">
            <a:avLst/>
          </a:prstGeom>
          <a:noFill/>
          <a:ln w="16510">
            <a:solidFill>
              <a:srgbClr val="CBD5E1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8321040" y="2386584"/>
            <a:ext cx="548640" cy="0"/>
          </a:xfrm>
          <a:prstGeom prst="line">
            <a:avLst/>
          </a:prstGeom>
          <a:noFill/>
          <a:ln w="16510">
            <a:solidFill>
              <a:srgbClr val="CBD5E1"/>
            </a:solidFill>
            <a:prstDash val="solid"/>
            <a:tailEnd type="triangle"/>
          </a:ln>
        </p:spPr>
      </p:sp>
      <p:sp>
        <p:nvSpPr>
          <p:cNvPr id="13" name="Text 11"/>
          <p:cNvSpPr/>
          <p:nvPr/>
        </p:nvSpPr>
        <p:spPr>
          <a:xfrm>
            <a:off x="1051560" y="3337560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475569"/>
                </a:solidFill>
              </a:rPr>
              <a:t>Students fill this in before editing code: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1170432" y="374904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20" b="1" dirty="0">
                <a:solidFill>
                  <a:srgbClr val="F59E0B"/>
                </a:solidFill>
              </a:rPr>
              <a:t>•</a:t>
            </a:r>
            <a:endParaRPr lang="en-US" sz="1520" dirty="0"/>
          </a:p>
        </p:txBody>
      </p:sp>
      <p:sp>
        <p:nvSpPr>
          <p:cNvPr id="15" name="Text 13"/>
          <p:cNvSpPr/>
          <p:nvPr/>
        </p:nvSpPr>
        <p:spPr>
          <a:xfrm>
            <a:off x="1463040" y="3730752"/>
            <a:ext cx="9418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20" dirty="0">
                <a:solidFill>
                  <a:srgbClr val="1F2937"/>
                </a:solidFill>
              </a:rPr>
              <a:t>Which existing room will contain the first clue?</a:t>
            </a:r>
            <a:endParaRPr lang="en-US" sz="1520" dirty="0"/>
          </a:p>
        </p:txBody>
      </p:sp>
      <p:sp>
        <p:nvSpPr>
          <p:cNvPr id="16" name="Text 14"/>
          <p:cNvSpPr/>
          <p:nvPr/>
        </p:nvSpPr>
        <p:spPr>
          <a:xfrm>
            <a:off x="1170432" y="417880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20" b="1" dirty="0">
                <a:solidFill>
                  <a:srgbClr val="F59E0B"/>
                </a:solidFill>
              </a:rPr>
              <a:t>•</a:t>
            </a:r>
            <a:endParaRPr lang="en-US" sz="1520" dirty="0"/>
          </a:p>
        </p:txBody>
      </p:sp>
      <p:sp>
        <p:nvSpPr>
          <p:cNvPr id="17" name="Text 15"/>
          <p:cNvSpPr/>
          <p:nvPr/>
        </p:nvSpPr>
        <p:spPr>
          <a:xfrm>
            <a:off x="1463040" y="4160520"/>
            <a:ext cx="9418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20" dirty="0">
                <a:solidFill>
                  <a:srgbClr val="1F2937"/>
                </a:solidFill>
              </a:rPr>
              <a:t>Which choice unlocks new information?</a:t>
            </a:r>
            <a:endParaRPr lang="en-US" sz="1520" dirty="0"/>
          </a:p>
        </p:txBody>
      </p:sp>
      <p:sp>
        <p:nvSpPr>
          <p:cNvPr id="18" name="Text 16"/>
          <p:cNvSpPr/>
          <p:nvPr/>
        </p:nvSpPr>
        <p:spPr>
          <a:xfrm>
            <a:off x="1170432" y="4608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20" b="1" dirty="0">
                <a:solidFill>
                  <a:srgbClr val="F59E0B"/>
                </a:solidFill>
              </a:rPr>
              <a:t>•</a:t>
            </a:r>
            <a:endParaRPr lang="en-US" sz="1520" dirty="0"/>
          </a:p>
        </p:txBody>
      </p:sp>
      <p:sp>
        <p:nvSpPr>
          <p:cNvPr id="19" name="Text 17"/>
          <p:cNvSpPr/>
          <p:nvPr/>
        </p:nvSpPr>
        <p:spPr>
          <a:xfrm>
            <a:off x="1463040" y="4590288"/>
            <a:ext cx="9418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20" dirty="0">
                <a:solidFill>
                  <a:srgbClr val="1F2937"/>
                </a:solidFill>
              </a:rPr>
              <a:t>How will the player know they have finished?</a:t>
            </a:r>
            <a:endParaRPr lang="en-US" sz="1520" dirty="0"/>
          </a:p>
        </p:txBody>
      </p:sp>
      <p:sp>
        <p:nvSpPr>
          <p:cNvPr id="20" name="Text 18"/>
          <p:cNvSpPr/>
          <p:nvPr/>
        </p:nvSpPr>
        <p:spPr>
          <a:xfrm>
            <a:off x="502920" y="654710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Storymaker Python Challenge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1147572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502920" y="6419088"/>
            <a:ext cx="11201400" cy="0"/>
          </a:xfrm>
          <a:prstGeom prst="line">
            <a:avLst/>
          </a:prstGeom>
          <a:noFill/>
          <a:ln w="7620">
            <a:solidFill>
              <a:srgbClr val="CBD5E1"/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6949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Testing like a developer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914400"/>
            <a:ext cx="6583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75569"/>
                </a:solidFill>
              </a:rPr>
              <a:t>Testing is not just “playing it once”. It is checking expected behaviour.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868680" y="2331720"/>
            <a:ext cx="1280160" cy="658368"/>
          </a:xfrm>
          <a:prstGeom prst="rect">
            <a:avLst/>
          </a:prstGeom>
          <a:solidFill>
            <a:srgbClr val="E0F2FE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563EB"/>
                </a:solidFill>
              </a:rPr>
              <a:t>Predict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2148840" y="2660904"/>
            <a:ext cx="1005840" cy="0"/>
          </a:xfrm>
          <a:prstGeom prst="line">
            <a:avLst/>
          </a:prstGeom>
          <a:noFill/>
          <a:ln w="16510">
            <a:solidFill>
              <a:srgbClr val="CBD5E1"/>
            </a:solidFill>
            <a:prstDash val="solid"/>
            <a:tailEnd type="triangle"/>
          </a:ln>
        </p:spPr>
      </p:sp>
      <p:sp>
        <p:nvSpPr>
          <p:cNvPr id="6" name="Text 4"/>
          <p:cNvSpPr/>
          <p:nvPr/>
        </p:nvSpPr>
        <p:spPr>
          <a:xfrm>
            <a:off x="3154680" y="2331720"/>
            <a:ext cx="1280160" cy="658368"/>
          </a:xfrm>
          <a:prstGeom prst="rect">
            <a:avLst/>
          </a:prstGeom>
          <a:solidFill>
            <a:srgbClr val="FEF3C7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</a:rPr>
              <a:t>Run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434840" y="2660904"/>
            <a:ext cx="1005840" cy="0"/>
          </a:xfrm>
          <a:prstGeom prst="line">
            <a:avLst/>
          </a:prstGeom>
          <a:noFill/>
          <a:ln w="16510">
            <a:solidFill>
              <a:srgbClr val="CBD5E1"/>
            </a:solidFill>
            <a:prstDash val="solid"/>
            <a:tailEnd type="triangle"/>
          </a:ln>
        </p:spPr>
      </p:sp>
      <p:sp>
        <p:nvSpPr>
          <p:cNvPr id="8" name="Text 6"/>
          <p:cNvSpPr/>
          <p:nvPr/>
        </p:nvSpPr>
        <p:spPr>
          <a:xfrm>
            <a:off x="5440680" y="2331720"/>
            <a:ext cx="1280160" cy="658368"/>
          </a:xfrm>
          <a:prstGeom prst="rect">
            <a:avLst/>
          </a:prstGeom>
          <a:solidFill>
            <a:srgbClr val="DCFCE7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6A34A"/>
                </a:solidFill>
              </a:rPr>
              <a:t>Record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720840" y="2660904"/>
            <a:ext cx="1005840" cy="0"/>
          </a:xfrm>
          <a:prstGeom prst="line">
            <a:avLst/>
          </a:prstGeom>
          <a:noFill/>
          <a:ln w="16510">
            <a:solidFill>
              <a:srgbClr val="CBD5E1"/>
            </a:solidFill>
            <a:prstDash val="solid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7726680" y="2331720"/>
            <a:ext cx="1280160" cy="658368"/>
          </a:xfrm>
          <a:prstGeom prst="rect">
            <a:avLst/>
          </a:prstGeom>
          <a:solidFill>
            <a:srgbClr val="FEE2E2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C2626"/>
                </a:solidFill>
              </a:rPr>
              <a:t>Fix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9006840" y="2660904"/>
            <a:ext cx="1005840" cy="0"/>
          </a:xfrm>
          <a:prstGeom prst="line">
            <a:avLst/>
          </a:prstGeom>
          <a:noFill/>
          <a:ln w="16510">
            <a:solidFill>
              <a:srgbClr val="CBD5E1"/>
            </a:solidFill>
            <a:prstDash val="solid"/>
            <a:tailEnd type="triangle"/>
          </a:ln>
        </p:spPr>
      </p:sp>
      <p:sp>
        <p:nvSpPr>
          <p:cNvPr id="12" name="Text 10"/>
          <p:cNvSpPr/>
          <p:nvPr/>
        </p:nvSpPr>
        <p:spPr>
          <a:xfrm>
            <a:off x="10012680" y="2331720"/>
            <a:ext cx="1280160" cy="658368"/>
          </a:xfrm>
          <a:prstGeom prst="rect">
            <a:avLst/>
          </a:prstGeom>
          <a:solidFill>
            <a:srgbClr val="EDE9FE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C3AED"/>
                </a:solidFill>
              </a:rPr>
              <a:t>Retest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914400" y="3749040"/>
            <a:ext cx="4206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172A"/>
                </a:solidFill>
              </a:rPr>
              <a:t>Useful tests for this challenge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097280" y="436168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59E0B"/>
                </a:solidFill>
              </a:rPr>
              <a:t>•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389888" y="4343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F2937"/>
                </a:solidFill>
              </a:rPr>
              <a:t>Navigate from start to each room and back.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097280" y="474573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59E0B"/>
                </a:solidFill>
              </a:rPr>
              <a:t>•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389888" y="4727448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F2937"/>
                </a:solidFill>
              </a:rPr>
              <a:t>Try upper-case input and invalid input.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512978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59E0B"/>
                </a:solidFill>
              </a:rPr>
              <a:t>•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389888" y="51114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F2937"/>
                </a:solidFill>
              </a:rPr>
              <a:t>Check every new option has an elif branch.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097280" y="551383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59E0B"/>
                </a:solidFill>
              </a:rPr>
              <a:t>•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389888" y="5495544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F2937"/>
                </a:solidFill>
              </a:rPr>
              <a:t>Check the story can reach an ending.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02920" y="654710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Storymaker Python Challenge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47572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502920" y="6419088"/>
            <a:ext cx="11201400" cy="0"/>
          </a:xfrm>
          <a:prstGeom prst="line">
            <a:avLst/>
          </a:prstGeom>
          <a:noFill/>
          <a:ln w="7620">
            <a:solidFill>
              <a:srgbClr val="CBD5E1"/>
            </a:solidFill>
            <a:prstDash val="solid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6949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Stretch ideas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914400"/>
            <a:ext cx="6583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75569"/>
                </a:solidFill>
              </a:rPr>
              <a:t>Use these only after the basic routes are reliable.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868680" y="1417320"/>
            <a:ext cx="10469880" cy="45262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920240" y="3493008"/>
            <a:ext cx="8138160" cy="0"/>
          </a:xfrm>
          <a:prstGeom prst="line">
            <a:avLst/>
          </a:prstGeom>
          <a:noFill/>
          <a:ln w="16510">
            <a:solidFill>
              <a:srgbClr val="CBD5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3090672"/>
            <a:ext cx="1600200" cy="768096"/>
          </a:xfrm>
          <a:prstGeom prst="rect">
            <a:avLst/>
          </a:prstGeom>
          <a:solidFill>
            <a:srgbClr val="E0F2FE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</a:rPr>
              <a:t>Inventory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971800" y="3090672"/>
            <a:ext cx="1600200" cy="768096"/>
          </a:xfrm>
          <a:prstGeom prst="rect">
            <a:avLst/>
          </a:prstGeom>
          <a:solidFill>
            <a:srgbClr val="FEF3C7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</a:rPr>
              <a:t>Locked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</a:rPr>
              <a:t>doors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74920" y="3090672"/>
            <a:ext cx="1600200" cy="768096"/>
          </a:xfrm>
          <a:prstGeom prst="rect">
            <a:avLst/>
          </a:prstGeom>
          <a:solidFill>
            <a:srgbClr val="DCFCE7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</a:rPr>
              <a:t>Score or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</a:rPr>
              <a:t>time limit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178040" y="3090672"/>
            <a:ext cx="1600200" cy="768096"/>
          </a:xfrm>
          <a:prstGeom prst="rect">
            <a:avLst/>
          </a:prstGeom>
          <a:solidFill>
            <a:srgbClr val="EDE9FE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</a:rPr>
              <a:t>Multiple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</a:rPr>
              <a:t>endings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9281160" y="3090672"/>
            <a:ext cx="1600200" cy="768096"/>
          </a:xfrm>
          <a:prstGeom prst="rect">
            <a:avLst/>
          </a:prstGeom>
          <a:solidFill>
            <a:srgbClr val="FEE2E2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</a:rPr>
              <a:t>Dictionary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</a:rPr>
              <a:t>refactor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143000" y="4956048"/>
            <a:ext cx="9875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72A"/>
                </a:solidFill>
              </a:rPr>
              <a:t>Good stretch work changes the game mechanics, not only the story text.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02920" y="654710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Storymaker Python Challenge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1147572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502920" y="6419088"/>
            <a:ext cx="11201400" cy="0"/>
          </a:xfrm>
          <a:prstGeom prst="line">
            <a:avLst/>
          </a:prstGeom>
          <a:noFill/>
          <a:ln w="7620">
            <a:solidFill>
              <a:srgbClr val="CBD5E1"/>
            </a:solidFill>
            <a:prstDash val="solid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6949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Mini-plenary: explain the code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914400"/>
            <a:ext cx="6583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75569"/>
                </a:solidFill>
              </a:rPr>
              <a:t>Use this as an exit ticket or pair discussion.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868680" y="1463040"/>
            <a:ext cx="4800600" cy="749808"/>
          </a:xfrm>
          <a:prstGeom prst="rect">
            <a:avLst/>
          </a:prstGeom>
          <a:solidFill>
            <a:srgbClr val="E0F2FE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</a:rPr>
              <a:t>1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</a:rPr>
              <a:t>What does while flag == True do?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446520" y="1463040"/>
            <a:ext cx="4800600" cy="749808"/>
          </a:xfrm>
          <a:prstGeom prst="rect">
            <a:avLst/>
          </a:prstGeom>
          <a:solidFill>
            <a:srgbClr val="FEF3C7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</a:rPr>
              <a:t>2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</a:rPr>
              <a:t>Why does the program use choice.lower()?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2743200"/>
            <a:ext cx="4800600" cy="749808"/>
          </a:xfrm>
          <a:prstGeom prst="rect">
            <a:avLst/>
          </a:prstGeom>
          <a:solidFill>
            <a:srgbClr val="DCFCE7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</a:rPr>
              <a:t>3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</a:rPr>
              <a:t>How does a room function return to the hallway or landing?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446520" y="2743200"/>
            <a:ext cx="4800600" cy="749808"/>
          </a:xfrm>
          <a:prstGeom prst="rect">
            <a:avLst/>
          </a:prstGeom>
          <a:solidFill>
            <a:srgbClr val="EDE9FE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</a:rPr>
              <a:t>4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</a:rPr>
              <a:t>Which improvement did you make and how did you test it?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51560" y="4892040"/>
            <a:ext cx="10058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DC2626"/>
                </a:solidFill>
              </a:rPr>
              <a:t>Stretch response: identify one bug in the original template and explain the fix.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02920" y="654710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Storymaker Python Challenge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47572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502920" y="6419088"/>
            <a:ext cx="11201400" cy="0"/>
          </a:xfrm>
          <a:prstGeom prst="line">
            <a:avLst/>
          </a:prstGeom>
          <a:noFill/>
          <a:ln w="7620">
            <a:solidFill>
              <a:srgbClr val="CBD5E1"/>
            </a:solidFill>
            <a:prstDash val="solid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6949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Suggested lesson flow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914400"/>
            <a:ext cx="6583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75569"/>
                </a:solidFill>
              </a:rPr>
              <a:t>A 60-minute structure that works with the student workbook.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2331720" y="2542032"/>
            <a:ext cx="640080" cy="0"/>
          </a:xfrm>
          <a:prstGeom prst="line">
            <a:avLst/>
          </a:prstGeom>
          <a:noFill/>
          <a:ln w="16510">
            <a:solidFill>
              <a:srgbClr val="CBD5E1"/>
            </a:solidFill>
            <a:prstDash val="solid"/>
            <a:tailEnd type="triangle"/>
          </a:ln>
        </p:spPr>
      </p:sp>
      <p:sp>
        <p:nvSpPr>
          <p:cNvPr id="5" name="Shape 3"/>
          <p:cNvSpPr/>
          <p:nvPr/>
        </p:nvSpPr>
        <p:spPr>
          <a:xfrm>
            <a:off x="4572000" y="2542032"/>
            <a:ext cx="640080" cy="0"/>
          </a:xfrm>
          <a:prstGeom prst="line">
            <a:avLst/>
          </a:prstGeom>
          <a:noFill/>
          <a:ln w="16510">
            <a:solidFill>
              <a:srgbClr val="CBD5E1"/>
            </a:solidFill>
            <a:prstDash val="solid"/>
            <a:tailEnd type="triangle"/>
          </a:ln>
        </p:spPr>
      </p:sp>
      <p:sp>
        <p:nvSpPr>
          <p:cNvPr id="6" name="Shape 4"/>
          <p:cNvSpPr/>
          <p:nvPr/>
        </p:nvSpPr>
        <p:spPr>
          <a:xfrm>
            <a:off x="6812280" y="2542032"/>
            <a:ext cx="640080" cy="0"/>
          </a:xfrm>
          <a:prstGeom prst="line">
            <a:avLst/>
          </a:prstGeom>
          <a:noFill/>
          <a:ln w="16510">
            <a:solidFill>
              <a:srgbClr val="CBD5E1"/>
            </a:solidFill>
            <a:prstDash val="solid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9052560" y="2542032"/>
            <a:ext cx="640080" cy="0"/>
          </a:xfrm>
          <a:prstGeom prst="line">
            <a:avLst/>
          </a:prstGeom>
          <a:noFill/>
          <a:ln w="16510">
            <a:solidFill>
              <a:srgbClr val="CBD5E1"/>
            </a:solidFill>
            <a:prstDash val="solid"/>
            <a:tailEnd type="triangle"/>
          </a:ln>
        </p:spPr>
      </p:sp>
      <p:sp>
        <p:nvSpPr>
          <p:cNvPr id="8" name="Text 6"/>
          <p:cNvSpPr/>
          <p:nvPr/>
        </p:nvSpPr>
        <p:spPr>
          <a:xfrm>
            <a:off x="731520" y="2103120"/>
            <a:ext cx="1600200" cy="786384"/>
          </a:xfrm>
          <a:prstGeom prst="rect">
            <a:avLst/>
          </a:prstGeom>
          <a:solidFill>
            <a:srgbClr val="E0F2FE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Starter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5 min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971800" y="2103120"/>
            <a:ext cx="1600200" cy="786384"/>
          </a:xfrm>
          <a:prstGeom prst="rect">
            <a:avLst/>
          </a:prstGeom>
          <a:solidFill>
            <a:srgbClr val="FEF3C7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Code walk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10 min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212080" y="2103120"/>
            <a:ext cx="1600200" cy="786384"/>
          </a:xfrm>
          <a:prstGeom prst="rect">
            <a:avLst/>
          </a:prstGeom>
          <a:solidFill>
            <a:srgbClr val="DCFCE7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Build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25 min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452360" y="2103120"/>
            <a:ext cx="1600200" cy="786384"/>
          </a:xfrm>
          <a:prstGeom prst="rect">
            <a:avLst/>
          </a:prstGeom>
          <a:solidFill>
            <a:srgbClr val="EDE9FE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Test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10 min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692640" y="2103120"/>
            <a:ext cx="1600200" cy="786384"/>
          </a:xfrm>
          <a:prstGeom prst="rect">
            <a:avLst/>
          </a:prstGeom>
          <a:solidFill>
            <a:srgbClr val="FFF7ED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Review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10 min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58368" y="3154680"/>
            <a:ext cx="173736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1F2937"/>
                </a:solidFill>
              </a:rPr>
              <a:t>Predict what the program does.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2898648" y="3154680"/>
            <a:ext cx="173736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1F2937"/>
                </a:solidFill>
              </a:rPr>
              <a:t>Trace hallway(), one room, and Peter dialogue.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138928" y="3154680"/>
            <a:ext cx="173736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1F2937"/>
                </a:solidFill>
              </a:rPr>
              <a:t>Choose Bronze, Silver, Gold, or Platinum challenge.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7379208" y="3154680"/>
            <a:ext cx="173736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1F2937"/>
                </a:solidFill>
              </a:rPr>
              <a:t>Use the testing log and fix errors.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9619488" y="3154680"/>
            <a:ext cx="173736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1F2937"/>
                </a:solidFill>
              </a:rPr>
              <a:t>Exit ticket and peer review.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1005840" y="5074920"/>
            <a:ext cx="10241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72A"/>
                </a:solidFill>
              </a:rPr>
              <a:t>Differentiation built in: beginners edit responses, intermediate learners add options, experts add rooms and mechanics.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02920" y="654710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Storymaker Python Challenge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1147572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502920" y="6419088"/>
            <a:ext cx="11201400" cy="0"/>
          </a:xfrm>
          <a:prstGeom prst="line">
            <a:avLst/>
          </a:prstGeom>
          <a:noFill/>
          <a:ln w="7620">
            <a:solidFill>
              <a:srgbClr val="CBD5E1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6949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challenge in one sentence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914400"/>
            <a:ext cx="6583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75569"/>
                </a:solidFill>
              </a:rPr>
              <a:t>Students turn a working Python template into a playable mystery story.</a:t>
            </a:r>
            <a:endParaRPr lang="en-US" sz="1150" dirty="0"/>
          </a:p>
        </p:txBody>
      </p:sp>
      <p:pic>
        <p:nvPicPr>
          <p:cNvPr id="4" name="Image 0" descr="/mnt/data/a_wide_colorful_educational_illustration_concep_batch_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03720" y="1298448"/>
            <a:ext cx="4709160" cy="26517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1591056"/>
            <a:ext cx="5212080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Start with structure.</a:t>
            </a:r>
            <a:endParaRPr lang="en-US" sz="3100" dirty="0"/>
          </a:p>
          <a:p>
            <a:pPr indent="0" marL="0">
              <a:buNone/>
            </a:pPr>
            <a:r>
              <a:rPr lang="en-US" sz="31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Add creativity.</a:t>
            </a:r>
            <a:endParaRPr lang="en-US" sz="3100" dirty="0"/>
          </a:p>
          <a:p>
            <a:pPr indent="0" marL="0">
              <a:buNone/>
            </a:pPr>
            <a:r>
              <a:rPr lang="en-US" sz="31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Prove it works.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1005840" y="3977640"/>
            <a:ext cx="4251960" cy="0"/>
          </a:xfrm>
          <a:prstGeom prst="line">
            <a:avLst/>
          </a:prstGeom>
          <a:noFill/>
          <a:ln w="16510">
            <a:solidFill>
              <a:srgbClr val="CBD5E1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49808" y="3657600"/>
            <a:ext cx="1097280" cy="822960"/>
          </a:xfrm>
          <a:prstGeom prst="rect">
            <a:avLst/>
          </a:prstGeom>
          <a:solidFill>
            <a:srgbClr val="E0F2FE"/>
          </a:solidFill>
          <a:ln w="15240">
            <a:solidFill>
              <a:srgbClr val="E0F2FE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563EB"/>
                </a:solidFill>
              </a:rPr>
              <a:t>1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b="1" dirty="0">
                <a:solidFill>
                  <a:srgbClr val="2563EB"/>
                </a:solidFill>
              </a:rPr>
              <a:t>Explore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2743200" y="3657600"/>
            <a:ext cx="1097280" cy="822960"/>
          </a:xfrm>
          <a:prstGeom prst="rect">
            <a:avLst/>
          </a:prstGeom>
          <a:solidFill>
            <a:srgbClr val="FEF3C7"/>
          </a:solidFill>
          <a:ln w="15240">
            <a:solidFill>
              <a:srgbClr val="FEF3C7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172A"/>
                </a:solidFill>
              </a:rPr>
              <a:t>2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b="1" dirty="0">
                <a:solidFill>
                  <a:srgbClr val="0F172A"/>
                </a:solidFill>
              </a:rPr>
              <a:t>Adapt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4736592" y="3657600"/>
            <a:ext cx="1097280" cy="822960"/>
          </a:xfrm>
          <a:prstGeom prst="rect">
            <a:avLst/>
          </a:prstGeom>
          <a:solidFill>
            <a:srgbClr val="DCFCE7"/>
          </a:solidFill>
          <a:ln w="15240">
            <a:solidFill>
              <a:srgbClr val="DCFCE7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6A34A"/>
                </a:solidFill>
              </a:rPr>
              <a:t>3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b="1" dirty="0">
                <a:solidFill>
                  <a:srgbClr val="16A34A"/>
                </a:solidFill>
              </a:rPr>
              <a:t>Test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04672" y="493776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59E0B"/>
                </a:solidFill>
              </a:rPr>
              <a:t>•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1097280" y="4919472"/>
            <a:ext cx="5120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F2937"/>
                </a:solidFill>
              </a:rPr>
              <a:t>A complete house map is already available.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804672" y="532180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59E0B"/>
                </a:solidFill>
              </a:rPr>
              <a:t>•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1097280" y="5303520"/>
            <a:ext cx="5120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F2937"/>
                </a:solidFill>
              </a:rPr>
              <a:t>Every room uses a repeated choice menu.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804672" y="570585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59E0B"/>
                </a:solidFill>
              </a:rPr>
              <a:t>•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1097280" y="5687568"/>
            <a:ext cx="5120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F2937"/>
                </a:solidFill>
              </a:rPr>
              <a:t>The challenge scales from editing text to building new rooms.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502920" y="654710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Storymaker Python Challenge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1147572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502920" y="6419088"/>
            <a:ext cx="11201400" cy="0"/>
          </a:xfrm>
          <a:prstGeom prst="line">
            <a:avLst/>
          </a:prstGeom>
          <a:noFill/>
          <a:ln w="7620">
            <a:solidFill>
              <a:srgbClr val="CBD5E1"/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6949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outcomes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914400"/>
            <a:ext cx="6583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75569"/>
                </a:solidFill>
              </a:rPr>
              <a:t>Use the lesson to move from reading code to purposeful changes.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85800" y="1325880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F766E"/>
                </a:solidFill>
              </a:rPr>
              <a:t>BY THE END STUDENTS CAN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868680" y="175564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59E0B"/>
                </a:solidFill>
              </a:rPr>
              <a:t>•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1161288" y="1737360"/>
            <a:ext cx="5760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F2937"/>
                </a:solidFill>
              </a:rPr>
              <a:t>Explain how functions represent rooms and actions.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868680" y="219456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59E0B"/>
                </a:solidFill>
              </a:rPr>
              <a:t>•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1161288" y="2176272"/>
            <a:ext cx="5760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F2937"/>
                </a:solidFill>
              </a:rPr>
              <a:t>Use while loops to keep a menu running.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868680" y="263347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59E0B"/>
                </a:solidFill>
              </a:rPr>
              <a:t>•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1161288" y="2615184"/>
            <a:ext cx="5760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F2937"/>
                </a:solidFill>
              </a:rPr>
              <a:t>Use if / elif / else to branch based on user input.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868680" y="307238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59E0B"/>
                </a:solidFill>
              </a:rPr>
              <a:t>•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1161288" y="3054096"/>
            <a:ext cx="5760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F2937"/>
                </a:solidFill>
              </a:rPr>
              <a:t>Customise output to improve story atmosphere.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868680" y="351129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59E0B"/>
                </a:solidFill>
              </a:rPr>
              <a:t>•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1161288" y="3493008"/>
            <a:ext cx="5760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F2937"/>
                </a:solidFill>
              </a:rPr>
              <a:t>Add, test, and debug a new option or room.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7315200" y="1325880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C3AED"/>
                </a:solidFill>
              </a:rPr>
              <a:t>SUCCESS LADDER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7315200" y="1719072"/>
            <a:ext cx="3931920" cy="658368"/>
          </a:xfrm>
          <a:prstGeom prst="rect">
            <a:avLst/>
          </a:prstGeom>
          <a:solidFill>
            <a:srgbClr val="FEF3C7"/>
          </a:solidFill>
          <a:ln w="15240">
            <a:solidFill>
              <a:srgbClr val="FCD34D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</a:rPr>
              <a:t>Bronze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</a:rPr>
              <a:t>Edit existing responses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315200" y="2651760"/>
            <a:ext cx="3931920" cy="658368"/>
          </a:xfrm>
          <a:prstGeom prst="rect">
            <a:avLst/>
          </a:prstGeom>
          <a:solidFill>
            <a:srgbClr val="E0F2FE"/>
          </a:solidFill>
          <a:ln w="15240">
            <a:solidFill>
              <a:srgbClr val="93C5FD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</a:rPr>
              <a:t>Silver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</a:rPr>
              <a:t>Add a new choice inside a room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315200" y="3584448"/>
            <a:ext cx="3931920" cy="658368"/>
          </a:xfrm>
          <a:prstGeom prst="rect">
            <a:avLst/>
          </a:prstGeom>
          <a:solidFill>
            <a:srgbClr val="DCFCE7"/>
          </a:solidFill>
          <a:ln w="15240">
            <a:solidFill>
              <a:srgbClr val="86EFAC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</a:rPr>
              <a:t>Gold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</a:rPr>
              <a:t>Create a new room and connect it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315200" y="4517136"/>
            <a:ext cx="3931920" cy="658368"/>
          </a:xfrm>
          <a:prstGeom prst="rect">
            <a:avLst/>
          </a:prstGeom>
          <a:solidFill>
            <a:srgbClr val="EDE9FE"/>
          </a:solidFill>
          <a:ln w="15240">
            <a:solidFill>
              <a:srgbClr val="C4B5FD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</a:rPr>
              <a:t>Platinum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</a:rPr>
              <a:t>Add an inventory, score, or ending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02920" y="654710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Storymaker Python Challenge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1147572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502920" y="6419088"/>
            <a:ext cx="11201400" cy="0"/>
          </a:xfrm>
          <a:prstGeom prst="line">
            <a:avLst/>
          </a:prstGeom>
          <a:noFill/>
          <a:ln w="7620">
            <a:solidFill>
              <a:srgbClr val="CBD5E1"/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6949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the game runs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914400"/>
            <a:ext cx="6583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75569"/>
                </a:solidFill>
              </a:rPr>
              <a:t>The program is a network of functions that call each other.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1737360" y="3218688"/>
            <a:ext cx="960120" cy="0"/>
          </a:xfrm>
          <a:prstGeom prst="line">
            <a:avLst/>
          </a:prstGeom>
          <a:noFill/>
          <a:ln w="16510">
            <a:solidFill>
              <a:srgbClr val="475569"/>
            </a:solidFill>
            <a:prstDash val="solid"/>
            <a:tailEnd type="triangle"/>
          </a:ln>
        </p:spPr>
      </p:sp>
      <p:sp>
        <p:nvSpPr>
          <p:cNvPr id="5" name="Shape 3"/>
          <p:cNvSpPr/>
          <p:nvPr/>
        </p:nvSpPr>
        <p:spPr>
          <a:xfrm>
            <a:off x="3749040" y="3218688"/>
            <a:ext cx="914400" cy="0"/>
          </a:xfrm>
          <a:prstGeom prst="line">
            <a:avLst/>
          </a:prstGeom>
          <a:noFill/>
          <a:ln w="16510">
            <a:solidFill>
              <a:srgbClr val="475569"/>
            </a:solidFill>
            <a:prstDash val="solid"/>
            <a:tailEnd type="triangle"/>
          </a:ln>
        </p:spPr>
      </p:sp>
      <p:sp>
        <p:nvSpPr>
          <p:cNvPr id="6" name="Shape 4"/>
          <p:cNvSpPr/>
          <p:nvPr/>
        </p:nvSpPr>
        <p:spPr>
          <a:xfrm>
            <a:off x="5715000" y="3218688"/>
            <a:ext cx="1143000" cy="0"/>
          </a:xfrm>
          <a:prstGeom prst="line">
            <a:avLst/>
          </a:prstGeom>
          <a:noFill/>
          <a:ln w="16510">
            <a:solidFill>
              <a:srgbClr val="475569"/>
            </a:solidFill>
            <a:prstDash val="solid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7863840" y="3218688"/>
            <a:ext cx="1188720" cy="0"/>
          </a:xfrm>
          <a:prstGeom prst="line">
            <a:avLst/>
          </a:prstGeom>
          <a:noFill/>
          <a:ln w="16510">
            <a:solidFill>
              <a:srgbClr val="475569"/>
            </a:solidFill>
            <a:prstDash val="solid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8549640" y="3776472"/>
            <a:ext cx="-4645152" cy="1097280"/>
          </a:xfrm>
          <a:prstGeom prst="line">
            <a:avLst/>
          </a:prstGeom>
          <a:noFill/>
          <a:ln w="16510">
            <a:solidFill>
              <a:srgbClr val="0F766E"/>
            </a:solidFill>
            <a:prstDash val="solid"/>
            <a:tailEnd type="triangle"/>
          </a:ln>
        </p:spPr>
      </p:sp>
      <p:sp>
        <p:nvSpPr>
          <p:cNvPr id="9" name="Text 7"/>
          <p:cNvSpPr/>
          <p:nvPr/>
        </p:nvSpPr>
        <p:spPr>
          <a:xfrm>
            <a:off x="713232" y="2852928"/>
            <a:ext cx="1143000" cy="658368"/>
          </a:xfrm>
          <a:prstGeom prst="rect">
            <a:avLst/>
          </a:prstGeom>
          <a:solidFill>
            <a:srgbClr val="0F172A"/>
          </a:solidFill>
          <a:ln w="15240">
            <a:solidFill>
              <a:srgbClr val="0F172A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start()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2788920" y="2852928"/>
            <a:ext cx="1234440" cy="658368"/>
          </a:xfrm>
          <a:prstGeom prst="rect">
            <a:avLst/>
          </a:prstGeom>
          <a:solidFill>
            <a:srgbClr val="E0F2FE"/>
          </a:solidFill>
          <a:ln w="15240">
            <a:solidFill>
              <a:srgbClr val="93C5FD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563EB"/>
                </a:solidFill>
              </a:rPr>
              <a:t>hallway()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754880" y="2852928"/>
            <a:ext cx="1234440" cy="658368"/>
          </a:xfrm>
          <a:prstGeom prst="rect">
            <a:avLst/>
          </a:prstGeom>
          <a:solidFill>
            <a:srgbClr val="FEF3C7"/>
          </a:solidFill>
          <a:ln w="15240">
            <a:solidFill>
              <a:srgbClr val="FCD34D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</a:rPr>
              <a:t>input()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086600" y="2743200"/>
            <a:ext cx="1234440" cy="868680"/>
          </a:xfrm>
          <a:prstGeom prst="rect">
            <a:avLst/>
          </a:prstGeom>
          <a:solidFill>
            <a:srgbClr val="EDE9FE"/>
          </a:solidFill>
          <a:ln w="15240">
            <a:solidFill>
              <a:srgbClr val="C4B5FD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7C3AED"/>
                </a:solidFill>
              </a:rPr>
              <a:t>if / elif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7C3AED"/>
                </a:solidFill>
              </a:rPr>
              <a:t>choice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189720" y="2743200"/>
            <a:ext cx="1325880" cy="868680"/>
          </a:xfrm>
          <a:prstGeom prst="rect">
            <a:avLst/>
          </a:prstGeom>
          <a:solidFill>
            <a:srgbClr val="DCFCE7"/>
          </a:solidFill>
          <a:ln w="15240">
            <a:solidFill>
              <a:srgbClr val="86EFAC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A34A"/>
                </a:solidFill>
              </a:rPr>
              <a:t>room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16A34A"/>
                </a:solidFill>
              </a:rPr>
              <a:t>function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423160" y="512064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172A"/>
                </a:solidFill>
              </a:rPr>
              <a:t>Most rooms loop until the player chooses the door, then call the hub again.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2514600" y="1234440"/>
            <a:ext cx="7772400" cy="566928"/>
          </a:xfrm>
          <a:prstGeom prst="rect">
            <a:avLst/>
          </a:prstGeom>
          <a:solidFill>
            <a:srgbClr val="FFF7ED"/>
          </a:solidFill>
          <a:ln w="1270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point
</a:t>
            </a:r>
            <a:pPr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program does not “move” a player object. It moves by calling another function.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02920" y="654710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Storymaker Python Challenge</a:t>
            </a:r>
            <a:endParaRPr lang="en-US" sz="750" dirty="0"/>
          </a:p>
        </p:txBody>
      </p:sp>
      <p:sp>
        <p:nvSpPr>
          <p:cNvPr id="17" name="Text 15"/>
          <p:cNvSpPr/>
          <p:nvPr/>
        </p:nvSpPr>
        <p:spPr>
          <a:xfrm>
            <a:off x="1147572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502920" y="6419088"/>
            <a:ext cx="11201400" cy="0"/>
          </a:xfrm>
          <a:prstGeom prst="line">
            <a:avLst/>
          </a:prstGeom>
          <a:noFill/>
          <a:ln w="7620">
            <a:solidFill>
              <a:srgbClr val="CBD5E1"/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6949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Code detective: hallway()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914400"/>
            <a:ext cx="6583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75569"/>
                </a:solidFill>
              </a:rPr>
              <a:t>Read the code like a map of possible routes.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58368" y="1298448"/>
            <a:ext cx="5943600" cy="4828032"/>
          </a:xfrm>
          <a:prstGeom prst="rect">
            <a:avLst/>
          </a:prstGeom>
          <a:solidFill>
            <a:srgbClr val="111827"/>
          </a:solidFill>
          <a:ln w="12700">
            <a:solidFill>
              <a:srgbClr val="334155"/>
            </a:solidFill>
          </a:ln>
        </p:spPr>
        <p:txBody>
          <a:bodyPr wrap="square" lIns="2286" tIns="2286" rIns="2286" bIns="2286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def hallway():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flag = True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while flag: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choice = input("d1, d2, d3, d4 or s? ")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if choice.lower() == "d1":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    flag = False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    door1()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elif choice.lower() == "s":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    flag = False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    staircase("u")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else: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        print("Try again.")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967728" y="1417320"/>
            <a:ext cx="4297680" cy="749808"/>
          </a:xfrm>
          <a:prstGeom prst="rect">
            <a:avLst/>
          </a:prstGeom>
          <a:solidFill>
            <a:srgbClr val="FEF3C7"/>
          </a:solidFill>
          <a:ln w="1270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flag
</a:t>
            </a:r>
            <a:pPr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Boolean that controls whether the menu keeps repeating.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6967728" y="2377440"/>
            <a:ext cx="4297680" cy="566928"/>
          </a:xfrm>
          <a:prstGeom prst="rect">
            <a:avLst/>
          </a:prstGeom>
          <a:solidFill>
            <a:srgbClr val="E0F2FE"/>
          </a:solidFill>
          <a:ln w="1270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while
</a:t>
            </a:r>
            <a:pPr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Creates the repeated choice loop.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6967728" y="3154680"/>
            <a:ext cx="4297680" cy="566928"/>
          </a:xfrm>
          <a:prstGeom prst="rect">
            <a:avLst/>
          </a:prstGeom>
          <a:solidFill>
            <a:srgbClr val="DCFCE7"/>
          </a:solidFill>
          <a:ln w="1270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6A3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
</a:t>
            </a:r>
            <a:pPr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Waits for the user to type a route.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967728" y="3931920"/>
            <a:ext cx="4297680" cy="749808"/>
          </a:xfrm>
          <a:prstGeom prst="rect">
            <a:avLst/>
          </a:prstGeom>
          <a:solidFill>
            <a:srgbClr val="EDE9FE"/>
          </a:solidFill>
          <a:ln w="1270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7C3A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 call
</a:t>
            </a:r>
            <a:pPr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door1() changes the current location by running another block of code.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967728" y="4892040"/>
            <a:ext cx="4297680" cy="566928"/>
          </a:xfrm>
          <a:prstGeom prst="rect">
            <a:avLst/>
          </a:prstGeom>
          <a:solidFill>
            <a:srgbClr val="FEE2E2"/>
          </a:solidFill>
          <a:ln w="12700">
            <a:solidFill>
              <a:srgbClr val="CBD5E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else
</a:t>
            </a:r>
            <a:pPr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Catches invalid choices and gives feedback.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02920" y="654710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Storymaker Python Challenge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1147572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502920" y="6419088"/>
            <a:ext cx="11201400" cy="0"/>
          </a:xfrm>
          <a:prstGeom prst="line">
            <a:avLst/>
          </a:prstGeom>
          <a:noFill/>
          <a:ln w="7620">
            <a:solidFill>
              <a:srgbClr val="CBD5E1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6949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decision pattern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914400"/>
            <a:ext cx="6583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75569"/>
                </a:solidFill>
              </a:rPr>
              <a:t>Every menu follows the same idea: normalise input, compare, then respond.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49808" y="1371600"/>
            <a:ext cx="5257800" cy="4206240"/>
          </a:xfrm>
          <a:prstGeom prst="rect">
            <a:avLst/>
          </a:prstGeom>
          <a:solidFill>
            <a:srgbClr val="111827"/>
          </a:solidFill>
          <a:ln w="12700">
            <a:solidFill>
              <a:srgbClr val="334155"/>
            </a:solidFill>
          </a:ln>
        </p:spPr>
        <p:txBody>
          <a:bodyPr wrap="square" lIns="2286" tIns="2286" rIns="2286" bIns="2286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choice = input("Where now? ")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if choice.lower() == "f":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print("At the fireplace...")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elif choice.lower() == "d":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print("Leaving the room")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flag = False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hallway()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else: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print("Try again.")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629400" y="1417320"/>
            <a:ext cx="3931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</a:rPr>
              <a:t>Why choice.lower()?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6784848" y="198424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59E0B"/>
                </a:solidFill>
              </a:rPr>
              <a:t>•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077456" y="1965960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F2937"/>
                </a:solidFill>
              </a:rPr>
              <a:t>It converts input to lower case.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784848" y="244144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59E0B"/>
                </a:solidFill>
              </a:rPr>
              <a:t>•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077456" y="2423160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F2937"/>
                </a:solidFill>
              </a:rPr>
              <a:t>F, f, and even Fireplace can be handled more carefully later.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6784848" y="289864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59E0B"/>
                </a:solidFill>
              </a:rPr>
              <a:t>•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7077456" y="2880360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F2937"/>
                </a:solidFill>
              </a:rPr>
              <a:t>It reduces avoidable input errors.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6629400" y="4279392"/>
            <a:ext cx="4434840" cy="914400"/>
          </a:xfrm>
          <a:prstGeom prst="rect">
            <a:avLst/>
          </a:prstGeom>
          <a:solidFill>
            <a:srgbClr val="FFF7ED"/>
          </a:solidFill>
          <a:ln w="15240">
            <a:solidFill>
              <a:srgbClr val="FDBA74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</a:rPr>
              <a:t>Ask students: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</a:rPr>
              <a:t>What will happen if the player types x?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02920" y="654710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Storymaker Python Challenge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1147572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502920" y="6419088"/>
            <a:ext cx="11201400" cy="0"/>
          </a:xfrm>
          <a:prstGeom prst="line">
            <a:avLst/>
          </a:prstGeom>
          <a:noFill/>
          <a:ln w="7620">
            <a:solidFill>
              <a:srgbClr val="CBD5E1"/>
            </a:solidFill>
            <a:prstDash val="solid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6949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Functions are rooms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914400"/>
            <a:ext cx="6583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75569"/>
                </a:solidFill>
              </a:rPr>
              <a:t>The story map can be drawn as a simple network.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914400" y="5815584"/>
            <a:ext cx="10241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475569"/>
                </a:solidFill>
              </a:rPr>
              <a:t>13 functions in the starter code: 8 rooms, 2 hubs, staircase, Peter dialogue, and start.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892040" y="3401568"/>
            <a:ext cx="1097280" cy="0"/>
          </a:xfrm>
          <a:prstGeom prst="line">
            <a:avLst/>
          </a:prstGeom>
          <a:noFill/>
          <a:ln w="16510">
            <a:solidFill>
              <a:srgbClr val="0F766E"/>
            </a:solidFill>
            <a:prstDash val="solid"/>
            <a:tailEnd type="triangle"/>
          </a:ln>
        </p:spPr>
      </p:sp>
      <p:sp>
        <p:nvSpPr>
          <p:cNvPr id="6" name="Shape 4"/>
          <p:cNvSpPr/>
          <p:nvPr/>
        </p:nvSpPr>
        <p:spPr>
          <a:xfrm>
            <a:off x="7287768" y="3401568"/>
            <a:ext cx="804672" cy="0"/>
          </a:xfrm>
          <a:prstGeom prst="line">
            <a:avLst/>
          </a:prstGeom>
          <a:noFill/>
          <a:ln w="16510">
            <a:solidFill>
              <a:srgbClr val="0F766E"/>
            </a:solidFill>
            <a:prstDash val="solid"/>
            <a:tailEnd type="triangle"/>
          </a:ln>
        </p:spPr>
      </p:sp>
      <p:sp>
        <p:nvSpPr>
          <p:cNvPr id="7" name="Text 5"/>
          <p:cNvSpPr/>
          <p:nvPr/>
        </p:nvSpPr>
        <p:spPr>
          <a:xfrm>
            <a:off x="1078992" y="1847088"/>
            <a:ext cx="1325880" cy="694944"/>
          </a:xfrm>
          <a:prstGeom prst="rect">
            <a:avLst/>
          </a:prstGeom>
          <a:solidFill>
            <a:srgbClr val="E0F2FE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</a:rPr>
              <a:t>door1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</a:rPr>
              <a:t>Office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3154680" y="1353312"/>
            <a:ext cx="1645920" cy="694944"/>
          </a:xfrm>
          <a:prstGeom prst="rect">
            <a:avLst/>
          </a:prstGeom>
          <a:solidFill>
            <a:srgbClr val="FEF3C7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</a:rPr>
              <a:t>door2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</a:rPr>
              <a:t>Kitchen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3154680" y="2999232"/>
            <a:ext cx="1737360" cy="786384"/>
          </a:xfrm>
          <a:prstGeom prst="rect">
            <a:avLst/>
          </a:prstGeom>
          <a:solidFill>
            <a:srgbClr val="0F172A"/>
          </a:solidFill>
          <a:ln w="15240">
            <a:solidFill>
              <a:srgbClr val="0F172A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hallway()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078992" y="4279392"/>
            <a:ext cx="1325880" cy="694944"/>
          </a:xfrm>
          <a:prstGeom prst="rect">
            <a:avLst/>
          </a:prstGeom>
          <a:solidFill>
            <a:srgbClr val="DCFCE7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</a:rPr>
              <a:t>door3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</a:rPr>
              <a:t>Living room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3154680" y="4892040"/>
            <a:ext cx="1645920" cy="694944"/>
          </a:xfrm>
          <a:prstGeom prst="rect">
            <a:avLst/>
          </a:prstGeom>
          <a:solidFill>
            <a:srgbClr val="EDE9FE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</a:rPr>
              <a:t>door4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</a:rPr>
              <a:t>Games room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5989320" y="3035808"/>
            <a:ext cx="1298448" cy="713232"/>
          </a:xfrm>
          <a:prstGeom prst="rect">
            <a:avLst/>
          </a:prstGeom>
          <a:solidFill>
            <a:srgbClr val="FFF7ED"/>
          </a:solidFill>
          <a:ln w="15240">
            <a:solidFill>
              <a:srgbClr val="FDBA74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</a:rPr>
              <a:t>staircase()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8092440" y="2999232"/>
            <a:ext cx="1737360" cy="786384"/>
          </a:xfrm>
          <a:prstGeom prst="rect">
            <a:avLst/>
          </a:prstGeom>
          <a:solidFill>
            <a:srgbClr val="0F172A"/>
          </a:solidFill>
          <a:ln w="15240">
            <a:solidFill>
              <a:srgbClr val="0F172A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landing()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498080" y="1353312"/>
            <a:ext cx="1325880" cy="694944"/>
          </a:xfrm>
          <a:prstGeom prst="rect">
            <a:avLst/>
          </a:prstGeom>
          <a:solidFill>
            <a:srgbClr val="E0F2FE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</a:rPr>
              <a:t>door5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</a:rPr>
              <a:t>Bedroom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10012680" y="1847088"/>
            <a:ext cx="1325880" cy="694944"/>
          </a:xfrm>
          <a:prstGeom prst="rect">
            <a:avLst/>
          </a:prstGeom>
          <a:solidFill>
            <a:srgbClr val="FEF3C7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</a:rPr>
              <a:t>door6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</a:rPr>
              <a:t>Master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10012680" y="4279392"/>
            <a:ext cx="1325880" cy="694944"/>
          </a:xfrm>
          <a:prstGeom prst="rect">
            <a:avLst/>
          </a:prstGeom>
          <a:solidFill>
            <a:srgbClr val="DCFCE7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</a:rPr>
              <a:t>door7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</a:rPr>
              <a:t>Child room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7498080" y="4892040"/>
            <a:ext cx="1325880" cy="694944"/>
          </a:xfrm>
          <a:prstGeom prst="rect">
            <a:avLst/>
          </a:prstGeom>
          <a:solidFill>
            <a:srgbClr val="EDE9FE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</a:rPr>
              <a:t>door8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</a:rPr>
              <a:t>Bathroom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02920" y="654710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Storymaker Python Challenge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47572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502920" y="6419088"/>
            <a:ext cx="11201400" cy="0"/>
          </a:xfrm>
          <a:prstGeom prst="line">
            <a:avLst/>
          </a:prstGeom>
          <a:noFill/>
          <a:ln w="7620">
            <a:solidFill>
              <a:srgbClr val="CBD5E1"/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6949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Beginner task: build atmosphere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914400"/>
            <a:ext cx="6583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75569"/>
                </a:solidFill>
              </a:rPr>
              <a:t>Keep the code structure. Change the text the player sees.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841248" y="1371600"/>
            <a:ext cx="777240" cy="292608"/>
          </a:xfrm>
          <a:prstGeom prst="rect">
            <a:avLst/>
          </a:prstGeom>
          <a:solidFill>
            <a:srgbClr val="475569"/>
          </a:solidFill>
          <a:ln>
            <a:solidFill>
              <a:srgbClr val="475569"/>
            </a:solidFill>
          </a:ln>
        </p:spPr>
        <p:txBody>
          <a:bodyPr wrap="square" lIns="381" tIns="381" rIns="381" bIns="381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Before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841248" y="1737360"/>
            <a:ext cx="5166360" cy="1234440"/>
          </a:xfrm>
          <a:prstGeom prst="rect">
            <a:avLst/>
          </a:prstGeom>
          <a:solidFill>
            <a:srgbClr val="111827"/>
          </a:solidFill>
          <a:ln w="12700">
            <a:solidFill>
              <a:srgbClr val="334155"/>
            </a:solidFill>
          </a:ln>
        </p:spPr>
        <p:txBody>
          <a:bodyPr wrap="square" lIns="2286" tIns="2286" rIns="2286" bIns="2286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if choice.lower() == "f":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print("At the fireplace you see... &lt;edit this response&gt;")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841248" y="3291840"/>
            <a:ext cx="777240" cy="292608"/>
          </a:xfrm>
          <a:prstGeom prst="rect">
            <a:avLst/>
          </a:prstGeom>
          <a:solidFill>
            <a:srgbClr val="16A34A"/>
          </a:solidFill>
          <a:ln>
            <a:solidFill>
              <a:srgbClr val="16A34A"/>
            </a:solidFill>
          </a:ln>
        </p:spPr>
        <p:txBody>
          <a:bodyPr wrap="square" lIns="381" tIns="381" rIns="381" bIns="381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After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841248" y="3657600"/>
            <a:ext cx="5166360" cy="1234440"/>
          </a:xfrm>
          <a:prstGeom prst="rect">
            <a:avLst/>
          </a:prstGeom>
          <a:solidFill>
            <a:srgbClr val="111827"/>
          </a:solidFill>
          <a:ln w="12700">
            <a:solidFill>
              <a:srgbClr val="334155"/>
            </a:solidFill>
          </a:ln>
        </p:spPr>
        <p:txBody>
          <a:bodyPr wrap="square" lIns="2286" tIns="2286" rIns="2286" bIns="2286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if choice.lower() == "f":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print("Grey ash hides half of a torn note. It says: 'Find Peter.'")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6720840" y="141732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</a:rPr>
              <a:t>Make every clue do one job: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903720" y="201168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9E0B"/>
                </a:solidFill>
              </a:rPr>
              <a:t>•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196328" y="1993392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F2937"/>
                </a:solidFill>
              </a:rPr>
              <a:t>create mood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903720" y="248716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9E0B"/>
                </a:solidFill>
              </a:rPr>
              <a:t>•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196328" y="246888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F2937"/>
                </a:solidFill>
              </a:rPr>
              <a:t>reveal a clue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903720" y="296265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9E0B"/>
                </a:solidFill>
              </a:rPr>
              <a:t>•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196328" y="2944368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F2937"/>
                </a:solidFill>
              </a:rPr>
              <a:t>mislead the player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903720" y="343814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9E0B"/>
                </a:solidFill>
              </a:rPr>
              <a:t>•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196328" y="3419856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F2937"/>
                </a:solidFill>
              </a:rPr>
              <a:t>reward exploration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720840" y="4572000"/>
            <a:ext cx="4526280" cy="841248"/>
          </a:xfrm>
          <a:prstGeom prst="rect">
            <a:avLst/>
          </a:prstGeom>
          <a:solidFill>
            <a:srgbClr val="FFF7ED"/>
          </a:solidFill>
          <a:ln w="15240">
            <a:solidFill>
              <a:srgbClr val="FDBA74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F172A"/>
                </a:solidFill>
              </a:rPr>
              <a:t>Teacher prompt:</a:t>
            </a:r>
            <a:endParaRPr lang="en-US" sz="1450" dirty="0"/>
          </a:p>
          <a:p>
            <a:pPr algn="ctr" indent="0" marL="0">
              <a:buNone/>
            </a:pPr>
            <a:r>
              <a:rPr lang="en-US" sz="1450" b="1" dirty="0">
                <a:solidFill>
                  <a:srgbClr val="0F172A"/>
                </a:solidFill>
              </a:rPr>
              <a:t>Which description makes you want to keep playing?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502920" y="654710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Storymaker Python Challenge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47572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502920" y="6419088"/>
            <a:ext cx="11201400" cy="0"/>
          </a:xfrm>
          <a:prstGeom prst="line">
            <a:avLst/>
          </a:prstGeom>
          <a:noFill/>
          <a:ln w="7620">
            <a:solidFill>
              <a:srgbClr val="CBD5E1"/>
            </a:solidFill>
            <a:prstDash val="solid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69494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Intermediate task: add a new option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914400"/>
            <a:ext cx="6583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75569"/>
                </a:solidFill>
              </a:rPr>
              <a:t>Students modify both the prompt and the branching logic.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31520" y="1234440"/>
            <a:ext cx="5486400" cy="4315968"/>
          </a:xfrm>
          <a:prstGeom prst="rect">
            <a:avLst/>
          </a:prstGeom>
          <a:solidFill>
            <a:srgbClr val="111827"/>
          </a:solidFill>
          <a:ln w="12700">
            <a:solidFill>
              <a:srgbClr val="334155"/>
            </a:solidFill>
          </a:ln>
        </p:spPr>
        <p:txBody>
          <a:bodyPr wrap="square" lIns="2286" tIns="2286" rIns="2286" bIns="2286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choice = input("You can see a (F)ireplace, (R)ug, and (D)oor. ")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if choice.lower() == "f":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print("The fireplace is cold.")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elif choice.lower() == "r":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print("Under the rug you find a small brass key.")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elif choice.lower() == "d":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flag = False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Liberation Mono" pitchFamily="34" charset="0"/>
                <a:ea typeface="Liberation Mono" pitchFamily="34" charset="-122"/>
                <a:cs typeface="Liberation Mono" pitchFamily="34" charset="-120"/>
              </a:rPr>
              <a:t>    hallway()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315200" y="1965960"/>
            <a:ext cx="0" cy="2907792"/>
          </a:xfrm>
          <a:prstGeom prst="line">
            <a:avLst/>
          </a:prstGeom>
          <a:noFill/>
          <a:ln w="16510">
            <a:solidFill>
              <a:srgbClr val="CBD5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656832" y="1417320"/>
            <a:ext cx="2148840" cy="694944"/>
          </a:xfrm>
          <a:prstGeom prst="rect">
            <a:avLst/>
          </a:prstGeom>
          <a:solidFill>
            <a:srgbClr val="E0F2FE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1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Add it to the prompt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656832" y="2487168"/>
            <a:ext cx="2148840" cy="694944"/>
          </a:xfrm>
          <a:prstGeom prst="rect">
            <a:avLst/>
          </a:prstGeom>
          <a:solidFill>
            <a:srgbClr val="FEF3C7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2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Add an elif branch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656832" y="3566160"/>
            <a:ext cx="2148840" cy="694944"/>
          </a:xfrm>
          <a:prstGeom prst="rect">
            <a:avLst/>
          </a:prstGeom>
          <a:solidFill>
            <a:srgbClr val="DCFCE7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3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Write the response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656832" y="4645152"/>
            <a:ext cx="2148840" cy="694944"/>
          </a:xfrm>
          <a:prstGeom prst="rect">
            <a:avLst/>
          </a:prstGeom>
          <a:solidFill>
            <a:srgbClr val="EDE9FE"/>
          </a:solidFill>
          <a:ln w="15240">
            <a:solidFill>
              <a:srgbClr val="CBD5E1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4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</a:rPr>
              <a:t>Test valid and invalid input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070848" y="2011680"/>
            <a:ext cx="224028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C2626"/>
                </a:solidFill>
              </a:rPr>
              <a:t>Common mistake: adding a new choice to the prompt but forgetting the matching elif.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02920" y="654710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Storymaker Python Challenge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147572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502920" y="6419088"/>
            <a:ext cx="11201400" cy="0"/>
          </a:xfrm>
          <a:prstGeom prst="line">
            <a:avLst/>
          </a:prstGeom>
          <a:noFill/>
          <a:ln w="7620">
            <a:solidFill>
              <a:srgbClr val="CBD5E1"/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SlashDotDash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Storymaker Python Challenge</dc:title>
  <dc:subject>Storymaker Python Challenge teaching presentation</dc:subject>
  <dc:creator>SlashDotDash Ltd / OpenAI</dc:creator>
  <cp:lastModifiedBy>SlashDotDash Ltd / OpenAI</cp:lastModifiedBy>
  <cp:revision>1</cp:revision>
  <dcterms:created xsi:type="dcterms:W3CDTF">2026-05-22T12:12:38Z</dcterms:created>
  <dcterms:modified xsi:type="dcterms:W3CDTF">2026-05-22T12:12:38Z</dcterms:modified>
</cp:coreProperties>
</file>